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2" r:id="rId3"/>
    <p:sldId id="305" r:id="rId4"/>
    <p:sldId id="544" r:id="rId5"/>
    <p:sldId id="679" r:id="rId6"/>
    <p:sldId id="671" r:id="rId7"/>
    <p:sldId id="673" r:id="rId8"/>
    <p:sldId id="674" r:id="rId9"/>
    <p:sldId id="675" r:id="rId10"/>
    <p:sldId id="672" r:id="rId11"/>
    <p:sldId id="676" r:id="rId12"/>
    <p:sldId id="680" r:id="rId13"/>
    <p:sldId id="677" r:id="rId14"/>
    <p:sldId id="681" r:id="rId15"/>
    <p:sldId id="678" r:id="rId16"/>
    <p:sldId id="682" r:id="rId17"/>
    <p:sldId id="685" r:id="rId18"/>
    <p:sldId id="683" r:id="rId19"/>
    <p:sldId id="448" r:id="rId20"/>
    <p:sldId id="684" r:id="rId21"/>
    <p:sldId id="689" r:id="rId22"/>
    <p:sldId id="686" r:id="rId23"/>
    <p:sldId id="687" r:id="rId24"/>
    <p:sldId id="688" r:id="rId25"/>
    <p:sldId id="474" r:id="rId26"/>
    <p:sldId id="475" r:id="rId27"/>
    <p:sldId id="476" r:id="rId28"/>
    <p:sldId id="477" r:id="rId29"/>
    <p:sldId id="478" r:id="rId30"/>
    <p:sldId id="479" r:id="rId31"/>
    <p:sldId id="33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明 yao" initials="明" lastIdx="2" clrIdx="0">
    <p:extLst>
      <p:ext uri="{19B8F6BF-5375-455C-9EA6-DF929625EA0E}">
        <p15:presenceInfo xmlns:p15="http://schemas.microsoft.com/office/powerpoint/2012/main" userId="d3b0bc82532dae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DDF"/>
    <a:srgbClr val="B266AB"/>
    <a:srgbClr val="E7CFE5"/>
    <a:srgbClr val="93BDC9"/>
    <a:srgbClr val="C6E0E7"/>
    <a:srgbClr val="B9E0E7"/>
    <a:srgbClr val="A7DAE6"/>
    <a:srgbClr val="ABDBE5"/>
    <a:srgbClr val="EBEFF5"/>
    <a:srgbClr val="EB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382" autoAdjust="0"/>
  </p:normalViewPr>
  <p:slideViewPr>
    <p:cSldViewPr snapToGrid="0">
      <p:cViewPr varScale="1">
        <p:scale>
          <a:sx n="67" d="100"/>
          <a:sy n="67" d="100"/>
        </p:scale>
        <p:origin x="52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F917AA9-95C5-4B5A-869E-B8A1741B1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CA38C-1F5D-41FD-84F5-35CD42E551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23E1-EF62-44EC-AFCE-DAB3A0B8ACF3}" type="datetimeFigureOut">
              <a:rPr lang="zh-CN" altLang="en-US" smtClean="0"/>
              <a:pPr/>
              <a:t>2019/4/3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B52A70-E0CB-4D4B-88E7-0FE828F1FF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1E5459-A983-4EFF-B261-5F62F1B48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724B-4A7D-4374-8921-5CC28C2436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28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857D1-BFB4-4CD8-AD62-391BE28EBCB3}" type="datetimeFigureOut">
              <a:rPr lang="zh-CN" altLang="en-US" smtClean="0"/>
              <a:pPr/>
              <a:t>2019/4/3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42694-9A2C-4D12-B30C-B5DDD19CF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34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646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4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712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9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065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37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55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11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7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2</a:t>
            </a:fld>
            <a:endParaRPr 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98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2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080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285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078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075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161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432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986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40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574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付总的经历与社会职务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42694-9A2C-4D12-B30C-B5DDD19CFC5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3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2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3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06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6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7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6238-7892-4439-85DA-34ED626F6FF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75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800">
                <a:solidFill>
                  <a:srgbClr val="008191"/>
                </a:solidFill>
              </a:defRPr>
            </a:lvl1pPr>
          </a:lstStyle>
          <a:p>
            <a:fld id="{1CC280EB-6F26-4C1B-9544-544D9C92572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55227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35000"/>
            <a:ext cx="12192000" cy="6223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00025"/>
            <a:ext cx="10515600" cy="4349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0B82D5E-44BA-4D61-9CD4-E718D9BEFD1F}"/>
              </a:ext>
            </a:extLst>
          </p:cNvPr>
          <p:cNvSpPr txBox="1"/>
          <p:nvPr userDrawn="1"/>
        </p:nvSpPr>
        <p:spPr>
          <a:xfrm>
            <a:off x="566795" y="6329969"/>
            <a:ext cx="1337420" cy="4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 sz="6000" b="1">
                <a:gradFill>
                  <a:gsLst>
                    <a:gs pos="0">
                      <a:srgbClr val="365A96"/>
                    </a:gs>
                    <a:gs pos="100000">
                      <a:srgbClr val="3AC8D9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/>
              <a:t>韧致医药</a:t>
            </a:r>
            <a:r>
              <a:rPr lang="en-US" altLang="zh-CN" sz="1400" baseline="30000" dirty="0"/>
              <a:t>®</a:t>
            </a:r>
            <a:endParaRPr lang="zh-CN" altLang="en-US" sz="1400" baseline="30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E3A8B7-ACF3-4B77-8A02-DDBC12155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40529" r="57335" b="40529"/>
          <a:stretch/>
        </p:blipFill>
        <p:spPr>
          <a:xfrm>
            <a:off x="159658" y="6299200"/>
            <a:ext cx="814272" cy="462713"/>
          </a:xfrm>
          <a:prstGeom prst="rect">
            <a:avLst/>
          </a:prstGeom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1DEBC1A3-62A5-452D-AF12-C2BE6A31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35000"/>
            <a:ext cx="12192000" cy="6223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00025"/>
            <a:ext cx="10515600" cy="4349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0B82D5E-44BA-4D61-9CD4-E718D9BEFD1F}"/>
              </a:ext>
            </a:extLst>
          </p:cNvPr>
          <p:cNvSpPr txBox="1"/>
          <p:nvPr userDrawn="1"/>
        </p:nvSpPr>
        <p:spPr>
          <a:xfrm>
            <a:off x="486966" y="6360740"/>
            <a:ext cx="1398441" cy="4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 sz="6000" b="1">
                <a:gradFill>
                  <a:gsLst>
                    <a:gs pos="0">
                      <a:srgbClr val="365A96"/>
                    </a:gs>
                    <a:gs pos="100000">
                      <a:srgbClr val="3AC8D9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1400" baseline="30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1E3A8B7-ACF3-4B77-8A02-DDBC12155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40529" r="57335" b="40529"/>
          <a:stretch/>
        </p:blipFill>
        <p:spPr>
          <a:xfrm>
            <a:off x="159658" y="6299200"/>
            <a:ext cx="814272" cy="462713"/>
          </a:xfrm>
          <a:prstGeom prst="rect">
            <a:avLst/>
          </a:prstGeom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1DEBC1A3-62A5-452D-AF12-C2BE6A31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BDD868B-2240-49D2-B67D-93AEEC52D704}"/>
              </a:ext>
            </a:extLst>
          </p:cNvPr>
          <p:cNvSpPr txBox="1"/>
          <p:nvPr userDrawn="1"/>
        </p:nvSpPr>
        <p:spPr>
          <a:xfrm>
            <a:off x="486966" y="6329969"/>
            <a:ext cx="1398441" cy="4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 sz="6000" b="1">
                <a:gradFill>
                  <a:gsLst>
                    <a:gs pos="0">
                      <a:srgbClr val="365A96"/>
                    </a:gs>
                    <a:gs pos="100000">
                      <a:srgbClr val="3AC8D9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/>
              <a:t>韧致医药</a:t>
            </a:r>
            <a:r>
              <a:rPr lang="en-US" altLang="zh-CN" sz="1400" baseline="30000" dirty="0"/>
              <a:t>®</a:t>
            </a:r>
            <a:endParaRPr lang="zh-CN" alt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7925743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7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Hadrian.fu@zenithcro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378858" y="3317013"/>
            <a:ext cx="8984342" cy="67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000" b="1" dirty="0">
                <a:gradFill>
                  <a:gsLst>
                    <a:gs pos="0">
                      <a:srgbClr val="365A96"/>
                    </a:gs>
                    <a:gs pos="100000">
                      <a:srgbClr val="3AC8D9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临床试验统计设计的关键因素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9F9B399-E00A-4D97-9F30-38FBB4EAED1B}"/>
              </a:ext>
            </a:extLst>
          </p:cNvPr>
          <p:cNvSpPr txBox="1"/>
          <p:nvPr/>
        </p:nvSpPr>
        <p:spPr>
          <a:xfrm>
            <a:off x="486966" y="6360740"/>
            <a:ext cx="1398441" cy="4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 sz="6000" b="1">
                <a:gradFill>
                  <a:gsLst>
                    <a:gs pos="0">
                      <a:srgbClr val="365A96"/>
                    </a:gs>
                    <a:gs pos="100000">
                      <a:srgbClr val="3AC8D9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/>
              <a:t>韧致医药</a:t>
            </a:r>
            <a:r>
              <a:rPr lang="en-US" altLang="zh-CN" sz="1400" baseline="30000" dirty="0"/>
              <a:t>®</a:t>
            </a:r>
            <a:endParaRPr lang="zh-CN" altLang="en-US" sz="1400" baseline="30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00277AB-B917-4D52-87A1-6917978D5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40529" r="57335" b="40529"/>
          <a:stretch/>
        </p:blipFill>
        <p:spPr>
          <a:xfrm>
            <a:off x="159658" y="6299200"/>
            <a:ext cx="814272" cy="46271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AB8062-54CC-4A43-9912-E2CC31ED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8" name="直接连接符 4">
            <a:extLst>
              <a:ext uri="{FF2B5EF4-FFF2-40B4-BE49-F238E27FC236}">
                <a16:creationId xmlns:a16="http://schemas.microsoft.com/office/drawing/2014/main" id="{EACBADF2-490B-4317-A135-F1D79E095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1445" y="2963832"/>
            <a:ext cx="3429000" cy="0"/>
          </a:xfrm>
          <a:prstGeom prst="line">
            <a:avLst/>
          </a:prstGeom>
          <a:noFill/>
          <a:ln w="9525" cap="flat" cmpd="sng">
            <a:solidFill>
              <a:srgbClr val="A5A5A5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5">
            <a:extLst>
              <a:ext uri="{FF2B5EF4-FFF2-40B4-BE49-F238E27FC236}">
                <a16:creationId xmlns:a16="http://schemas.microsoft.com/office/drawing/2014/main" id="{4C099D91-D975-4D07-BB05-B52066AFD0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10445" y="2637601"/>
            <a:ext cx="0" cy="32385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41AF6E05-5FB8-4993-83AE-EA89358A6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844" y="2637601"/>
            <a:ext cx="21611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Verdana" pitchFamily="34" charset="0"/>
              </a:rPr>
              <a:t>客户至上 精诚团结</a:t>
            </a:r>
          </a:p>
        </p:txBody>
      </p:sp>
      <p:sp>
        <p:nvSpPr>
          <p:cNvPr id="14" name="直接连接符 7">
            <a:extLst>
              <a:ext uri="{FF2B5EF4-FFF2-40B4-BE49-F238E27FC236}">
                <a16:creationId xmlns:a16="http://schemas.microsoft.com/office/drawing/2014/main" id="{6E11D901-8C3F-4A8A-A55C-420AF56AEF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73550" y="2745949"/>
            <a:ext cx="1190" cy="216694"/>
          </a:xfrm>
          <a:prstGeom prst="line">
            <a:avLst/>
          </a:prstGeom>
          <a:noFill/>
          <a:ln w="38100" cap="flat" cmpd="sng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576070" y="4261406"/>
            <a:ext cx="574877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付海军    上海韧致医药科技有限公司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2019-04-13 ● </a:t>
            </a:r>
            <a:r>
              <a:rPr lang="zh-CN" altLang="en-US" sz="2400" dirty="0"/>
              <a:t>泰州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临床试验设计基本原则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728602" y="1142471"/>
            <a:ext cx="5248865" cy="4707467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重复：足够样本量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对照：合理可比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随机：试验处理随机分配</a:t>
            </a:r>
            <a:endParaRPr lang="en-US" altLang="zh-CN" sz="2400" b="1" dirty="0">
              <a:solidFill>
                <a:srgbClr val="FF0000"/>
              </a:solidFill>
              <a:latin typeface="+mn-ea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latin typeface="+mn-ea"/>
              </a:rPr>
              <a:t>尽可能盲法</a:t>
            </a:r>
            <a:endParaRPr lang="en-US" altLang="zh-CN" sz="2400" b="1" dirty="0">
              <a:latin typeface="+mn-ea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latin typeface="+mn-ea"/>
              </a:rPr>
              <a:t>尽可能减少脱落</a:t>
            </a:r>
            <a:endParaRPr lang="en-US" altLang="zh-CN" sz="2400" b="1" dirty="0">
              <a:latin typeface="+mn-ea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CN" altLang="en-US" sz="2400" b="1" dirty="0">
                <a:latin typeface="+mn-ea"/>
              </a:rPr>
              <a:t>尽可能依从方案</a:t>
            </a:r>
            <a:endParaRPr lang="en-US" altLang="zh-CN" sz="2400" b="1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D24EDF-5572-459F-A89C-B27DDCC67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5" y="1558848"/>
            <a:ext cx="4945865" cy="37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115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重复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pSp>
        <p:nvGrpSpPr>
          <p:cNvPr id="30" name="组合 36">
            <a:extLst>
              <a:ext uri="{FF2B5EF4-FFF2-40B4-BE49-F238E27FC236}">
                <a16:creationId xmlns:a16="http://schemas.microsoft.com/office/drawing/2014/main" id="{2CC0C72F-078A-486A-8928-7EBAFD082E96}"/>
              </a:ext>
            </a:extLst>
          </p:cNvPr>
          <p:cNvGrpSpPr>
            <a:grpSpLocks/>
          </p:cNvGrpSpPr>
          <p:nvPr/>
        </p:nvGrpSpPr>
        <p:grpSpPr bwMode="auto">
          <a:xfrm>
            <a:off x="1407422" y="3531619"/>
            <a:ext cx="1828800" cy="1828800"/>
            <a:chOff x="3296034" y="4915662"/>
            <a:chExt cx="369221" cy="369221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679FFD2-741A-4D2C-BA34-E75BCF3C36AF}"/>
                </a:ext>
              </a:extLst>
            </p:cNvPr>
            <p:cNvSpPr/>
            <p:nvPr/>
          </p:nvSpPr>
          <p:spPr>
            <a:xfrm>
              <a:off x="3296034" y="4915662"/>
              <a:ext cx="369221" cy="36922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6577156-C9EC-4764-9D19-84E9E84E22CB}"/>
                </a:ext>
              </a:extLst>
            </p:cNvPr>
            <p:cNvSpPr/>
            <p:nvPr/>
          </p:nvSpPr>
          <p:spPr>
            <a:xfrm>
              <a:off x="3310457" y="4930085"/>
              <a:ext cx="340376" cy="34037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</a:t>
              </a:r>
            </a:p>
          </p:txBody>
        </p:sp>
      </p:grpSp>
      <p:sp>
        <p:nvSpPr>
          <p:cNvPr id="33" name="Freeform 27">
            <a:extLst>
              <a:ext uri="{FF2B5EF4-FFF2-40B4-BE49-F238E27FC236}">
                <a16:creationId xmlns:a16="http://schemas.microsoft.com/office/drawing/2014/main" id="{367C355C-382B-4DA5-856D-00104E8385AD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268496" y="1874627"/>
            <a:ext cx="2336438" cy="2318432"/>
          </a:xfrm>
          <a:custGeom>
            <a:avLst/>
            <a:gdLst>
              <a:gd name="T0" fmla="*/ 0 w 1905"/>
              <a:gd name="T1" fmla="*/ 2147483647 h 136"/>
              <a:gd name="T2" fmla="*/ 2147483647 w 1905"/>
              <a:gd name="T3" fmla="*/ 0 h 136"/>
              <a:gd name="T4" fmla="*/ 2147483647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38100" cap="rnd" cmpd="sng">
            <a:solidFill>
              <a:sysClr val="window" lastClr="FFFFFF">
                <a:lumMod val="65000"/>
              </a:sys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799A3E10-A5B1-4BF1-B9CA-1F4C760F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950" y="1237824"/>
            <a:ext cx="432048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43B3FF"/>
                </a:solidFill>
                <a:latin typeface="微软雅黑"/>
                <a:ea typeface="微软雅黑"/>
              </a:rPr>
              <a:t>研究样本选择</a:t>
            </a:r>
            <a:endParaRPr lang="en-US" altLang="zh-CN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43B3FF"/>
                </a:solidFill>
                <a:latin typeface="微软雅黑"/>
                <a:ea typeface="微软雅黑"/>
              </a:rPr>
              <a:t>样本量</a:t>
            </a:r>
            <a:endParaRPr lang="en-US" altLang="zh-CN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43B3FF"/>
                </a:solidFill>
                <a:latin typeface="微软雅黑"/>
                <a:ea typeface="微软雅黑"/>
              </a:rPr>
              <a:t>与既往研究结果相符</a:t>
            </a:r>
            <a:endParaRPr lang="en-US" altLang="zh-CN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rgbClr val="43B3FF"/>
                </a:solidFill>
                <a:latin typeface="微软雅黑"/>
                <a:ea typeface="微软雅黑"/>
              </a:rPr>
              <a:t>双</a:t>
            </a:r>
            <a:r>
              <a:rPr lang="en-US" altLang="zh-CN" sz="2000" b="1" kern="0" dirty="0">
                <a:solidFill>
                  <a:srgbClr val="43B3FF"/>
                </a:solidFill>
                <a:latin typeface="微软雅黑"/>
                <a:ea typeface="微软雅黑"/>
              </a:rPr>
              <a:t>Pivotal</a:t>
            </a:r>
            <a:r>
              <a:rPr lang="zh-CN" altLang="en-US" sz="2000" b="1" kern="0" dirty="0">
                <a:solidFill>
                  <a:srgbClr val="43B3FF"/>
                </a:solidFill>
                <a:latin typeface="微软雅黑"/>
                <a:ea typeface="微软雅黑"/>
              </a:rPr>
              <a:t>试验：天然药？</a:t>
            </a:r>
            <a:endParaRPr lang="en-US" altLang="ko-KR" sz="2000" b="1" kern="0" dirty="0">
              <a:solidFill>
                <a:srgbClr val="43B3FF"/>
              </a:solidFill>
              <a:latin typeface="微软雅黑"/>
              <a:ea typeface="微软雅黑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FD01BA9-AB0B-42FE-BD93-6348A709AB68}"/>
              </a:ext>
            </a:extLst>
          </p:cNvPr>
          <p:cNvCxnSpPr/>
          <p:nvPr/>
        </p:nvCxnSpPr>
        <p:spPr>
          <a:xfrm>
            <a:off x="5604934" y="1384747"/>
            <a:ext cx="0" cy="3061274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</p:spTree>
    <p:extLst>
      <p:ext uri="{BB962C8B-B14F-4D97-AF65-F5344CB8AC3E}">
        <p14:creationId xmlns:p14="http://schemas.microsoft.com/office/powerpoint/2010/main" val="3330216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样本量估算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644405" y="1388532"/>
            <a:ext cx="10903190" cy="430106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b="1" dirty="0">
                <a:latin typeface="+mn-ea"/>
              </a:rPr>
              <a:t>I-Ⅱ</a:t>
            </a:r>
            <a:r>
              <a:rPr lang="zh-CN" altLang="en-US" sz="2400" b="1" dirty="0">
                <a:latin typeface="+mn-ea"/>
              </a:rPr>
              <a:t>期临床试验的样本量难以用统计方法来确定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+mn-ea"/>
              </a:rPr>
              <a:t>Ⅲ</a:t>
            </a:r>
            <a:r>
              <a:rPr lang="zh-CN" altLang="en-US" sz="2400" b="1" dirty="0">
                <a:latin typeface="+mn-ea"/>
              </a:rPr>
              <a:t>期临床试验的样本量必须严格按照统计方法来确定</a:t>
            </a:r>
            <a:endParaRPr lang="en-US" altLang="zh-CN" sz="2400" b="1" dirty="0"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>
                <a:latin typeface="+mn-ea"/>
              </a:rPr>
              <a:t>基于试验主要目的</a:t>
            </a:r>
            <a:endParaRPr lang="en-US" altLang="zh-CN" sz="2000" b="1" dirty="0"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>
                <a:latin typeface="+mn-ea"/>
              </a:rPr>
              <a:t>样本量计算永远都有不确定性</a:t>
            </a:r>
            <a:endParaRPr lang="en-US" altLang="zh-CN" sz="2000" b="1" dirty="0">
              <a:latin typeface="+mn-ea"/>
            </a:endParaRPr>
          </a:p>
          <a:p>
            <a:pPr lvl="1">
              <a:lnSpc>
                <a:spcPct val="200000"/>
              </a:lnSpc>
            </a:pPr>
            <a:r>
              <a:rPr lang="zh-CN" altLang="en-US" sz="2000" b="1" dirty="0">
                <a:latin typeface="+mn-ea"/>
              </a:rPr>
              <a:t>伦理与投入的权衡</a:t>
            </a:r>
            <a:endParaRPr lang="en-US" altLang="zh-CN" sz="2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240312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研究对照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pSp>
        <p:nvGrpSpPr>
          <p:cNvPr id="22" name="组合 36">
            <a:extLst>
              <a:ext uri="{FF2B5EF4-FFF2-40B4-BE49-F238E27FC236}">
                <a16:creationId xmlns:a16="http://schemas.microsoft.com/office/drawing/2014/main" id="{234F2087-6395-420B-84C5-A23FDAAB0AD0}"/>
              </a:ext>
            </a:extLst>
          </p:cNvPr>
          <p:cNvGrpSpPr>
            <a:grpSpLocks/>
          </p:cNvGrpSpPr>
          <p:nvPr/>
        </p:nvGrpSpPr>
        <p:grpSpPr bwMode="auto">
          <a:xfrm>
            <a:off x="374488" y="3599352"/>
            <a:ext cx="1828800" cy="1828800"/>
            <a:chOff x="3296034" y="4915662"/>
            <a:chExt cx="369221" cy="36922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FC080D2-2C31-4360-849B-B98329451FD2}"/>
                </a:ext>
              </a:extLst>
            </p:cNvPr>
            <p:cNvSpPr/>
            <p:nvPr/>
          </p:nvSpPr>
          <p:spPr>
            <a:xfrm>
              <a:off x="3296034" y="4915662"/>
              <a:ext cx="369221" cy="3692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C584A0E-D39B-445A-AE2E-1C54A595AEB5}"/>
                </a:ext>
              </a:extLst>
            </p:cNvPr>
            <p:cNvSpPr/>
            <p:nvPr/>
          </p:nvSpPr>
          <p:spPr>
            <a:xfrm>
              <a:off x="3310457" y="4930085"/>
              <a:ext cx="340376" cy="34037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对照</a:t>
              </a:r>
            </a:p>
          </p:txBody>
        </p:sp>
      </p:grpSp>
      <p:sp>
        <p:nvSpPr>
          <p:cNvPr id="25" name="Freeform 27">
            <a:extLst>
              <a:ext uri="{FF2B5EF4-FFF2-40B4-BE49-F238E27FC236}">
                <a16:creationId xmlns:a16="http://schemas.microsoft.com/office/drawing/2014/main" id="{39CA109F-755A-4C83-A2CA-0F1A472FF9F4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2235562" y="1942360"/>
            <a:ext cx="2336438" cy="2318432"/>
          </a:xfrm>
          <a:custGeom>
            <a:avLst/>
            <a:gdLst>
              <a:gd name="T0" fmla="*/ 0 w 1905"/>
              <a:gd name="T1" fmla="*/ 2147483647 h 136"/>
              <a:gd name="T2" fmla="*/ 2147483647 w 1905"/>
              <a:gd name="T3" fmla="*/ 0 h 136"/>
              <a:gd name="T4" fmla="*/ 2147483647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38100" cap="rnd" cmpd="sng">
            <a:solidFill>
              <a:sysClr val="window" lastClr="FFFFFF">
                <a:lumMod val="65000"/>
              </a:sys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D57FFAE0-6C97-4D59-80C7-4CDBCBAD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273" y="1306394"/>
            <a:ext cx="4320480" cy="38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accent3">
                    <a:lumMod val="50000"/>
                  </a:schemeClr>
                </a:solidFill>
                <a:latin typeface="微软雅黑"/>
                <a:ea typeface="微软雅黑"/>
              </a:rPr>
              <a:t>对照作用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有参比物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/>
                <a:ea typeface="微软雅黑"/>
              </a:rPr>
              <a:t>扣除未知影响因素：暗示效应等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굴림" pitchFamily="34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accent3">
                    <a:lumMod val="50000"/>
                  </a:schemeClr>
                </a:solidFill>
                <a:latin typeface="微软雅黑"/>
                <a:ea typeface="微软雅黑"/>
              </a:rPr>
              <a:t>对照方法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安慰剂对照：空白剂 </a:t>
            </a:r>
            <a:r>
              <a:rPr lang="en-US" altLang="zh-CN" sz="1600" kern="0" dirty="0" err="1">
                <a:solidFill>
                  <a:srgbClr val="009900"/>
                </a:solidFill>
                <a:latin typeface="微软雅黑"/>
                <a:ea typeface="微软雅黑"/>
              </a:rPr>
              <a:t>v.s</a:t>
            </a:r>
            <a:r>
              <a:rPr lang="en-US" altLang="zh-CN" sz="1600" kern="0" dirty="0">
                <a:solidFill>
                  <a:srgbClr val="009900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赋型剂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阳性对照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剂量组间对照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历史对照：单组目标值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48D91416-3B17-435A-90B8-F5AEE3AB3667}"/>
              </a:ext>
            </a:extLst>
          </p:cNvPr>
          <p:cNvCxnSpPr/>
          <p:nvPr/>
        </p:nvCxnSpPr>
        <p:spPr>
          <a:xfrm>
            <a:off x="4572000" y="1452480"/>
            <a:ext cx="0" cy="3061274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pic>
        <p:nvPicPr>
          <p:cNvPr id="28" name="Picture 2">
            <a:extLst>
              <a:ext uri="{FF2B5EF4-FFF2-40B4-BE49-F238E27FC236}">
                <a16:creationId xmlns:a16="http://schemas.microsoft.com/office/drawing/2014/main" id="{E4FBF472-C893-4BF4-A564-9C1057F65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88" y="5273601"/>
            <a:ext cx="29908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E801F76D-1DFF-4BAF-B7F6-BE7A66C0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5273600"/>
            <a:ext cx="1102530" cy="10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4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0.00393 L -0.19896 -0.05942 L -0.27205 0.02081 L -0.31163 -0.0615 L -0.34809 0.03792 L -0.40695 0.03792 L -0.42275 -0.00879 L -0.40365 -0.06358 L -0.36563 -0.03399 L -0.38472 0.0104 " pathEditMode="relative" ptsTypes="AAAAAAAA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安慰剂对照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508938" y="2980266"/>
            <a:ext cx="10903190" cy="3234268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安慰剂对照是发现药物有效性和安全性的最直接、最经济的手段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在药物有效性未知的情况下，安慰剂对照伦理学风险是可控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IDMC(</a:t>
            </a:r>
            <a:r>
              <a:rPr lang="zh-CN" altLang="en-US" sz="2400" b="1" dirty="0">
                <a:latin typeface="+mn-ea"/>
              </a:rPr>
              <a:t>独立数据监测委员会）的设置能有效保护受试者的权益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采用适当的技术手段，如加载试验、早期脱离技术</a:t>
            </a:r>
            <a:r>
              <a:rPr lang="en-US" altLang="zh-CN" sz="2400" b="1" dirty="0">
                <a:latin typeface="+mn-ea"/>
              </a:rPr>
              <a:t>(early escape)</a:t>
            </a:r>
            <a:r>
              <a:rPr lang="zh-CN" altLang="en-US" sz="2400" b="1" dirty="0">
                <a:latin typeface="+mn-ea"/>
              </a:rPr>
              <a:t>，随机撤药（</a:t>
            </a:r>
            <a:r>
              <a:rPr lang="en-US" altLang="zh-CN" sz="2400" b="1" dirty="0">
                <a:latin typeface="+mn-ea"/>
              </a:rPr>
              <a:t>randomized withdraw)</a:t>
            </a:r>
            <a:r>
              <a:rPr lang="zh-CN" altLang="en-US" sz="2400" b="1" dirty="0">
                <a:latin typeface="+mn-ea"/>
              </a:rPr>
              <a:t>能有效的保护受试者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36865D-553D-4603-8284-A813601D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96" y="753025"/>
            <a:ext cx="6810704" cy="21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410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随机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12" name="组合 36">
            <a:extLst>
              <a:ext uri="{FF2B5EF4-FFF2-40B4-BE49-F238E27FC236}">
                <a16:creationId xmlns:a16="http://schemas.microsoft.com/office/drawing/2014/main" id="{A4105417-41DB-49BC-99E4-1C0B1C30E562}"/>
              </a:ext>
            </a:extLst>
          </p:cNvPr>
          <p:cNvGrpSpPr>
            <a:grpSpLocks/>
          </p:cNvGrpSpPr>
          <p:nvPr/>
        </p:nvGrpSpPr>
        <p:grpSpPr bwMode="auto">
          <a:xfrm>
            <a:off x="1170355" y="3347326"/>
            <a:ext cx="1828800" cy="1828800"/>
            <a:chOff x="3296034" y="4915662"/>
            <a:chExt cx="369221" cy="369221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1A1FBC6-D861-4BB0-A295-9AD8F5CAE2B4}"/>
                </a:ext>
              </a:extLst>
            </p:cNvPr>
            <p:cNvSpPr/>
            <p:nvPr/>
          </p:nvSpPr>
          <p:spPr>
            <a:xfrm>
              <a:off x="3296034" y="4915662"/>
              <a:ext cx="369221" cy="3692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EE26CEC-C45E-41B7-8AD9-AEEB10B6563B}"/>
                </a:ext>
              </a:extLst>
            </p:cNvPr>
            <p:cNvSpPr/>
            <p:nvPr/>
          </p:nvSpPr>
          <p:spPr>
            <a:xfrm>
              <a:off x="3310457" y="4930085"/>
              <a:ext cx="340376" cy="34037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随机</a:t>
              </a:r>
            </a:p>
          </p:txBody>
        </p:sp>
      </p:grpSp>
      <p:sp>
        <p:nvSpPr>
          <p:cNvPr id="15" name="Freeform 27">
            <a:extLst>
              <a:ext uri="{FF2B5EF4-FFF2-40B4-BE49-F238E27FC236}">
                <a16:creationId xmlns:a16="http://schemas.microsoft.com/office/drawing/2014/main" id="{DD846411-D223-4A79-899A-2F83DF31D07A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3031429" y="1690334"/>
            <a:ext cx="2336438" cy="2318432"/>
          </a:xfrm>
          <a:custGeom>
            <a:avLst/>
            <a:gdLst>
              <a:gd name="T0" fmla="*/ 0 w 1905"/>
              <a:gd name="T1" fmla="*/ 2147483647 h 136"/>
              <a:gd name="T2" fmla="*/ 2147483647 w 1905"/>
              <a:gd name="T3" fmla="*/ 0 h 136"/>
              <a:gd name="T4" fmla="*/ 2147483647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38100" cap="rnd" cmpd="sng">
            <a:solidFill>
              <a:sysClr val="window" lastClr="FFFFFF">
                <a:lumMod val="65000"/>
              </a:sysClr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D463EBD6-7B82-4C7B-938B-0697FB0C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83" y="1053531"/>
            <a:ext cx="43204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accent3">
                    <a:lumMod val="50000"/>
                  </a:schemeClr>
                </a:solidFill>
                <a:latin typeface="微软雅黑"/>
                <a:ea typeface="微软雅黑"/>
              </a:rPr>
              <a:t>随机作用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统计概率论要求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扣除选择性偏倚：对象选择、分组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Arial" charset="0"/>
              <a:ea typeface="굴림" pitchFamily="34" charset="-127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>
                <a:solidFill>
                  <a:schemeClr val="accent3">
                    <a:lumMod val="50000"/>
                  </a:schemeClr>
                </a:solidFill>
                <a:latin typeface="微软雅黑"/>
                <a:ea typeface="微软雅黑"/>
              </a:rPr>
              <a:t>随机方法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多中心代表性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常用区组，保持对等</a:t>
            </a:r>
            <a:endParaRPr lang="en-US" altLang="zh-CN" sz="1600" kern="0" dirty="0">
              <a:solidFill>
                <a:srgbClr val="009900"/>
              </a:solidFill>
              <a:latin typeface="微软雅黑"/>
              <a:ea typeface="微软雅黑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kern="0" dirty="0">
                <a:solidFill>
                  <a:srgbClr val="009900"/>
                </a:solidFill>
                <a:latin typeface="微软雅黑"/>
                <a:ea typeface="微软雅黑"/>
              </a:rPr>
              <a:t>中央随机与中心分层随机</a:t>
            </a:r>
            <a:r>
              <a:rPr kumimoji="1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/>
                <a:ea typeface="微软雅黑"/>
              </a:rPr>
              <a:t> 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CC1B0AF-1893-4463-ACE0-31AC0D3FE674}"/>
              </a:ext>
            </a:extLst>
          </p:cNvPr>
          <p:cNvCxnSpPr/>
          <p:nvPr/>
        </p:nvCxnSpPr>
        <p:spPr>
          <a:xfrm>
            <a:off x="5367867" y="1200454"/>
            <a:ext cx="0" cy="3061274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87E643AE-5620-44D9-9120-B543A17D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427" y="5176127"/>
            <a:ext cx="610163" cy="7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A5321089-4A8B-4747-94B9-65A72BC17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73" y="4855715"/>
            <a:ext cx="1289894" cy="121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149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486 -0.00139 L -0.55313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常用随机方法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2353733" y="815974"/>
            <a:ext cx="9193862" cy="5842001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+mn-ea"/>
              </a:rPr>
              <a:t>简单随机化（</a:t>
            </a:r>
            <a:r>
              <a:rPr lang="en-US" altLang="zh-CN" sz="2400" b="1" dirty="0">
                <a:latin typeface="+mn-ea"/>
              </a:rPr>
              <a:t>Simple Randomization</a:t>
            </a:r>
            <a:r>
              <a:rPr lang="zh-CN" altLang="en-US" sz="2400" b="1" dirty="0">
                <a:latin typeface="+mn-ea"/>
              </a:rPr>
              <a:t>）</a:t>
            </a:r>
          </a:p>
          <a:p>
            <a:pPr marL="3429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+mn-ea"/>
              </a:rPr>
              <a:t>限制性随机化（</a:t>
            </a:r>
            <a:r>
              <a:rPr lang="en-US" altLang="zh-CN" sz="2400" b="1" dirty="0">
                <a:latin typeface="+mn-ea"/>
              </a:rPr>
              <a:t>Restricted Randomization</a:t>
            </a:r>
            <a:r>
              <a:rPr lang="zh-CN" altLang="en-US" sz="2400" b="1" dirty="0">
                <a:latin typeface="+mn-ea"/>
              </a:rPr>
              <a:t>）</a:t>
            </a:r>
            <a:endParaRPr lang="en-US" altLang="zh-CN" sz="2400" b="1" dirty="0">
              <a:latin typeface="+mn-ea"/>
            </a:endParaRPr>
          </a:p>
          <a:p>
            <a:pPr marL="800100" lvl="3" indent="-342900"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区组随机化 </a:t>
            </a:r>
            <a:r>
              <a:rPr lang="en-US" altLang="zh-CN" b="1" dirty="0">
                <a:latin typeface="+mn-ea"/>
              </a:rPr>
              <a:t>(Block Randomization)</a:t>
            </a:r>
          </a:p>
          <a:p>
            <a:pPr marL="800100" lvl="3" indent="-342900"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分层随机化 </a:t>
            </a:r>
            <a:r>
              <a:rPr lang="en-US" altLang="zh-CN" b="1" dirty="0">
                <a:latin typeface="+mn-ea"/>
              </a:rPr>
              <a:t>(Stratified Randomization)</a:t>
            </a:r>
          </a:p>
          <a:p>
            <a:pPr marL="800100" lvl="3" indent="-342900">
              <a:lnSpc>
                <a:spcPct val="200000"/>
              </a:lnSpc>
            </a:pPr>
            <a:r>
              <a:rPr lang="zh-CN" altLang="en-US" b="1" dirty="0">
                <a:latin typeface="+mn-ea"/>
              </a:rPr>
              <a:t>分层区组随机化 </a:t>
            </a:r>
            <a:r>
              <a:rPr lang="en-US" altLang="zh-CN" b="1" dirty="0">
                <a:latin typeface="+mn-ea"/>
              </a:rPr>
              <a:t>(Stratified Block Randomization)</a:t>
            </a:r>
            <a:endParaRPr lang="zh-CN" altLang="en-US" b="1" dirty="0">
              <a:latin typeface="+mn-ea"/>
            </a:endParaRPr>
          </a:p>
          <a:p>
            <a:pPr marL="3429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+mn-ea"/>
              </a:rPr>
              <a:t>动态随机化 </a:t>
            </a:r>
            <a:r>
              <a:rPr lang="en-US" altLang="zh-CN" sz="2400" b="1" dirty="0">
                <a:latin typeface="+mn-ea"/>
              </a:rPr>
              <a:t>(Adaptive Randomization)</a:t>
            </a:r>
          </a:p>
          <a:p>
            <a:pPr marL="742950" lvl="2" indent="-342900">
              <a:lnSpc>
                <a:spcPct val="200000"/>
              </a:lnSpc>
            </a:pPr>
            <a:r>
              <a:rPr lang="zh-CN" altLang="en-US" sz="2000" b="1" dirty="0">
                <a:latin typeface="+mn-ea"/>
              </a:rPr>
              <a:t>瓮法（</a:t>
            </a:r>
            <a:r>
              <a:rPr lang="en-US" altLang="zh-CN" sz="2000" b="1" dirty="0">
                <a:latin typeface="+mn-ea"/>
              </a:rPr>
              <a:t>Urn</a:t>
            </a:r>
            <a:r>
              <a:rPr lang="zh-CN" altLang="en-US" sz="2000" b="1" dirty="0">
                <a:latin typeface="+mn-ea"/>
              </a:rPr>
              <a:t>）</a:t>
            </a:r>
          </a:p>
          <a:p>
            <a:pPr marL="742950" lvl="2" indent="-342900">
              <a:lnSpc>
                <a:spcPct val="200000"/>
              </a:lnSpc>
            </a:pPr>
            <a:r>
              <a:rPr lang="zh-CN" altLang="en-US" sz="2000" b="1" dirty="0">
                <a:latin typeface="+mn-ea"/>
              </a:rPr>
              <a:t>最小化法（</a:t>
            </a:r>
            <a:r>
              <a:rPr lang="en-US" altLang="zh-CN" sz="2000" b="1" dirty="0">
                <a:latin typeface="+mn-ea"/>
              </a:rPr>
              <a:t>Minimization</a:t>
            </a:r>
            <a:r>
              <a:rPr lang="zh-CN" altLang="en-US" sz="2000" b="1" dirty="0">
                <a:latin typeface="+mn-ea"/>
              </a:rPr>
              <a:t>）</a:t>
            </a:r>
          </a:p>
          <a:p>
            <a:pPr>
              <a:lnSpc>
                <a:spcPct val="200000"/>
              </a:lnSpc>
            </a:pP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681720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随机案例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4B5352-0A1C-4742-9669-D061FA1DC873}"/>
              </a:ext>
            </a:extLst>
          </p:cNvPr>
          <p:cNvSpPr txBox="1"/>
          <p:nvPr/>
        </p:nvSpPr>
        <p:spPr>
          <a:xfrm>
            <a:off x="2000623" y="1724766"/>
            <a:ext cx="586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❶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②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③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❺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❾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⑩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⓫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CDDE39-26CF-4376-AC78-596D5BEFF0D4}"/>
              </a:ext>
            </a:extLst>
          </p:cNvPr>
          <p:cNvSpPr txBox="1"/>
          <p:nvPr/>
        </p:nvSpPr>
        <p:spPr>
          <a:xfrm>
            <a:off x="2587031" y="1724766"/>
            <a:ext cx="576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B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❹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⑥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❼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❽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⓬</a:t>
            </a:r>
            <a:endParaRPr lang="en-US" altLang="zh-CN" b="1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8B5CB-DC16-449A-9222-A3DF0B5F8D02}"/>
              </a:ext>
            </a:extLst>
          </p:cNvPr>
          <p:cNvSpPr txBox="1"/>
          <p:nvPr/>
        </p:nvSpPr>
        <p:spPr>
          <a:xfrm>
            <a:off x="1979210" y="1155792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完全随机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517712-4CAA-4D6F-8E36-5B77F168EEC7}"/>
              </a:ext>
            </a:extLst>
          </p:cNvPr>
          <p:cNvSpPr txBox="1"/>
          <p:nvPr/>
        </p:nvSpPr>
        <p:spPr>
          <a:xfrm>
            <a:off x="4143195" y="1724766"/>
            <a:ext cx="5864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❶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②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⑥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❼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⑩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⓫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F9D725-9205-43C8-A2E7-555034364E84}"/>
              </a:ext>
            </a:extLst>
          </p:cNvPr>
          <p:cNvSpPr txBox="1"/>
          <p:nvPr/>
        </p:nvSpPr>
        <p:spPr>
          <a:xfrm>
            <a:off x="4729603" y="1724766"/>
            <a:ext cx="5760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B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③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❹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❺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❽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❾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⓬</a:t>
            </a:r>
            <a:endParaRPr lang="en-US" altLang="zh-CN" b="1" dirty="0">
              <a:latin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8494D5-E14A-4062-8880-13394ACDE1F4}"/>
              </a:ext>
            </a:extLst>
          </p:cNvPr>
          <p:cNvSpPr txBox="1"/>
          <p:nvPr/>
        </p:nvSpPr>
        <p:spPr>
          <a:xfrm>
            <a:off x="4143195" y="1155792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区组随机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708621B-D97D-435D-B534-8617DEDA9656}"/>
              </a:ext>
            </a:extLst>
          </p:cNvPr>
          <p:cNvSpPr txBox="1"/>
          <p:nvPr/>
        </p:nvSpPr>
        <p:spPr>
          <a:xfrm>
            <a:off x="6312411" y="1724766"/>
            <a:ext cx="586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③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⑩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❶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❹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❽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⓫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465C647-F6A0-4FB2-9164-21D66ECB1CCB}"/>
              </a:ext>
            </a:extLst>
          </p:cNvPr>
          <p:cNvSpPr txBox="1"/>
          <p:nvPr/>
        </p:nvSpPr>
        <p:spPr>
          <a:xfrm>
            <a:off x="6898819" y="1724766"/>
            <a:ext cx="5760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B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②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⑥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❼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❺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❾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⓬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00C9335-6685-4CE0-92A2-9768AA73E18E}"/>
              </a:ext>
            </a:extLst>
          </p:cNvPr>
          <p:cNvSpPr txBox="1"/>
          <p:nvPr/>
        </p:nvSpPr>
        <p:spPr>
          <a:xfrm>
            <a:off x="6307180" y="1155792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分层随机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73BFD97-44CE-4664-BA21-0EC6D0922767}"/>
              </a:ext>
            </a:extLst>
          </p:cNvPr>
          <p:cNvSpPr txBox="1"/>
          <p:nvPr/>
        </p:nvSpPr>
        <p:spPr>
          <a:xfrm>
            <a:off x="8471166" y="1724766"/>
            <a:ext cx="5864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❶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②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③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❺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❾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⓫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22360F-EFCA-4335-A0CE-99CD6409E0B8}"/>
              </a:ext>
            </a:extLst>
          </p:cNvPr>
          <p:cNvSpPr txBox="1"/>
          <p:nvPr/>
        </p:nvSpPr>
        <p:spPr>
          <a:xfrm>
            <a:off x="9057574" y="1724766"/>
            <a:ext cx="576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ea"/>
              </a:rPr>
              <a:t>B</a:t>
            </a:r>
            <a:r>
              <a:rPr lang="zh-CN" altLang="en-US" b="1" dirty="0">
                <a:latin typeface="+mn-ea"/>
              </a:rPr>
              <a:t>组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❹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⑥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❼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❽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⑩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+mn-ea"/>
              </a:rPr>
              <a:t>⓬</a:t>
            </a:r>
            <a:endParaRPr lang="en-US" altLang="zh-CN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49117A0-6B07-48DF-B5D8-B5CCA900A00E}"/>
              </a:ext>
            </a:extLst>
          </p:cNvPr>
          <p:cNvSpPr txBox="1"/>
          <p:nvPr/>
        </p:nvSpPr>
        <p:spPr>
          <a:xfrm>
            <a:off x="8471166" y="1155792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动态随机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C842293-69C4-49F4-9263-E683F80E9924}"/>
              </a:ext>
            </a:extLst>
          </p:cNvPr>
          <p:cNvSpPr txBox="1"/>
          <p:nvPr/>
        </p:nvSpPr>
        <p:spPr>
          <a:xfrm>
            <a:off x="2000623" y="5892152"/>
            <a:ext cx="538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备注：黑底代表男性、白底代表女性</a:t>
            </a:r>
          </a:p>
        </p:txBody>
      </p:sp>
    </p:spTree>
    <p:extLst>
      <p:ext uri="{BB962C8B-B14F-4D97-AF65-F5344CB8AC3E}">
        <p14:creationId xmlns:p14="http://schemas.microsoft.com/office/powerpoint/2010/main" val="4126678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随机风险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584669" y="1391709"/>
            <a:ext cx="11022662" cy="4518026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IWRS</a:t>
            </a:r>
            <a:r>
              <a:rPr lang="zh-CN" altLang="en-US" sz="2400" b="1" dirty="0">
                <a:latin typeface="+mn-ea"/>
              </a:rPr>
              <a:t>系统是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极高危</a:t>
            </a:r>
            <a:r>
              <a:rPr lang="zh-CN" altLang="en-US" sz="2400" b="1" dirty="0">
                <a:latin typeface="+mn-ea"/>
              </a:rPr>
              <a:t>计算机化系统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系统的稳定性、安全性、独立性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系统上线测试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系统下线管理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应有系统验证性文件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有良好的响应和维护</a:t>
            </a:r>
          </a:p>
          <a:p>
            <a:pPr lvl="1">
              <a:lnSpc>
                <a:spcPct val="150000"/>
              </a:lnSpc>
            </a:pPr>
            <a:r>
              <a:rPr lang="zh-CN" altLang="en-US" sz="2400" b="1" dirty="0">
                <a:latin typeface="+mn-ea"/>
              </a:rPr>
              <a:t>最好不要嵌入</a:t>
            </a:r>
            <a:r>
              <a:rPr lang="en-US" altLang="zh-CN" sz="2400" b="1" dirty="0">
                <a:latin typeface="+mn-ea"/>
              </a:rPr>
              <a:t>EDC</a:t>
            </a:r>
            <a:r>
              <a:rPr lang="zh-CN" altLang="en-US" sz="2400" b="1" dirty="0">
                <a:latin typeface="+mn-ea"/>
              </a:rPr>
              <a:t>系统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833241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观察指标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12C7E51-B528-467B-BBE4-5CE4E86C2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933" y="1367785"/>
            <a:ext cx="9419167" cy="439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4572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>
                <a:solidFill>
                  <a:schemeClr val="tx2"/>
                </a:solidFill>
                <a:latin typeface="+mn-lt"/>
                <a:ea typeface="+mn-ea"/>
                <a:sym typeface="Georgia" pitchFamily="18" charset="0"/>
              </a:defRPr>
            </a:lvl2pPr>
            <a:lvl3pPr marL="9144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BABA"/>
              </a:buClr>
              <a:buSzPct val="76000"/>
              <a:buFont typeface="Wingdings 3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3pPr>
            <a:lvl4pPr marL="1371600" indent="0" algn="ctr" defTabSz="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4643"/>
              </a:buClr>
              <a:buSzPct val="7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4pPr>
            <a:lvl5pPr marL="1828800" indent="0" algn="ctr" defTabSz="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5pPr>
            <a:lvl6pPr marL="22860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6pPr>
            <a:lvl7pPr marL="27432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7pPr>
            <a:lvl8pPr marL="32004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8pPr>
            <a:lvl9pPr marL="36576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9pPr>
          </a:lstStyle>
          <a:p>
            <a:pPr marL="274637" lvl="1" algn="l" eaLnBrk="1" hangingPunct="1">
              <a:lnSpc>
                <a:spcPct val="150000"/>
              </a:lnSpc>
            </a:pP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观察指标必须有明确的定义和可靠的依据，不允许随意修改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274637" lvl="1" algn="l" eaLnBrk="1" hangingPunct="1">
              <a:lnSpc>
                <a:spcPct val="150000"/>
              </a:lnSpc>
            </a:pP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主要指标：通常仅一个；用于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SS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估算；分析模型事先规定，不得更改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次要指标：系支持性指标，也许事先规定指标的定义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复合指标：可对单独指标进行单独分析；量表应公认或自行验证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全局指标：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不建议将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综合疗效和安全性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的全局评价指标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替代指标：需要考察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能否成为临床获益的替代指标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定性指标：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应具有临床意义、领域公认、试验方案中明确规定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1F016EC-DCE5-4569-8DEF-A1E5AAEB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声明及致谢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90E78D-0874-4F4F-A6C7-28C737DA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0B911C1-1334-4149-BB7A-C6D8E7CD1ACB}"/>
              </a:ext>
            </a:extLst>
          </p:cNvPr>
          <p:cNvSpPr txBox="1"/>
          <p:nvPr/>
        </p:nvSpPr>
        <p:spPr>
          <a:xfrm>
            <a:off x="266700" y="1065952"/>
            <a:ext cx="11534775" cy="525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0178EAE-B725-4483-A3A8-3407568B8568}"/>
              </a:ext>
            </a:extLst>
          </p:cNvPr>
          <p:cNvSpPr txBox="1"/>
          <p:nvPr/>
        </p:nvSpPr>
        <p:spPr>
          <a:xfrm>
            <a:off x="1005657" y="1949252"/>
            <a:ext cx="9913389" cy="3692934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下列幻灯片陈述的观点和意见，仅为演讲者个人看法，不代表会议主办</a:t>
            </a:r>
            <a:r>
              <a:rPr lang="en-US" altLang="zh-CN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/</a:t>
            </a:r>
            <a:r>
              <a: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承办单位，且与演讲者受聘或所属单位无关。</a:t>
            </a:r>
            <a:endParaRPr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本幻灯材料属于演讲者个人知识产权，受中国版权法律保护，未经许可不得使用，演讲者对演讲材料保留所有权利。</a:t>
            </a:r>
            <a:endParaRPr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本</a:t>
            </a:r>
            <a:r>
              <a:rPr lang="en-US" altLang="zh-CN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PPT</a:t>
            </a:r>
            <a:r>
              <a: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采用大量夏结来老师公开授课</a:t>
            </a:r>
            <a:r>
              <a:rPr lang="en-US" altLang="zh-CN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PPT</a:t>
            </a:r>
            <a:r>
              <a:rPr lang="zh-CN" altLang="en-US" sz="2400" b="1" kern="0" dirty="0"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rPr>
              <a:t>页面。</a:t>
            </a:r>
            <a:endParaRPr lang="en-US" altLang="zh-CN" sz="2400" b="1" kern="0" dirty="0"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统计比较类型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EF9A00D-FB62-4BFE-BB4D-98DBEA4C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53" y="1492269"/>
            <a:ext cx="21240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优效性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等效性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非劣性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4BB2045C-D287-4F0B-9BB2-E2BCA6AB316D}"/>
              </a:ext>
            </a:extLst>
          </p:cNvPr>
          <p:cNvGrpSpPr>
            <a:grpSpLocks/>
          </p:cNvGrpSpPr>
          <p:nvPr/>
        </p:nvGrpSpPr>
        <p:grpSpPr bwMode="auto">
          <a:xfrm>
            <a:off x="3811439" y="1423507"/>
            <a:ext cx="2933700" cy="1190470"/>
            <a:chOff x="3936" y="1392"/>
            <a:chExt cx="1848" cy="1081"/>
          </a:xfrm>
        </p:grpSpPr>
        <p:sp>
          <p:nvSpPr>
            <p:cNvPr id="7" name="Text Box 19">
              <a:extLst>
                <a:ext uri="{FF2B5EF4-FFF2-40B4-BE49-F238E27FC236}">
                  <a16:creationId xmlns:a16="http://schemas.microsoft.com/office/drawing/2014/main" id="{C1093B44-A6B7-4644-B1DA-59D6745AC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" y="2076"/>
              <a:ext cx="562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better</a:t>
              </a: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31FC0E75-0C75-49D3-A07E-9A8FCEE3C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44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5B852736-49AF-4E0A-9C05-6FAB25F3A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C8A3E767-E879-44B0-9FC0-1EE99D61A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20"/>
              <a:ext cx="31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9A0B04DC-9190-4E5A-9178-3F60CDF81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632"/>
              <a:ext cx="6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1703A1B3-37A8-4088-841B-2613CED01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064"/>
              <a:ext cx="43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8B179690-C674-4BAB-BAE9-4AF7921DF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76"/>
              <a:ext cx="6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6" name="Text Box 24">
              <a:extLst>
                <a:ext uri="{FF2B5EF4-FFF2-40B4-BE49-F238E27FC236}">
                  <a16:creationId xmlns:a16="http://schemas.microsoft.com/office/drawing/2014/main" id="{9A0136D0-394E-4935-A6A6-48963AA54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392"/>
              <a:ext cx="62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/>
                <a:t>T-C95%CI</a:t>
              </a:r>
            </a:p>
          </p:txBody>
        </p:sp>
        <p:sp>
          <p:nvSpPr>
            <p:cNvPr id="17" name="Oval 38">
              <a:extLst>
                <a:ext uri="{FF2B5EF4-FFF2-40B4-BE49-F238E27FC236}">
                  <a16:creationId xmlns:a16="http://schemas.microsoft.com/office/drawing/2014/main" id="{06AAD84B-A0D5-422A-B498-3B864D7EC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13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  <p:sp>
          <p:nvSpPr>
            <p:cNvPr id="18" name="Text Box 39">
              <a:extLst>
                <a:ext uri="{FF2B5EF4-FFF2-40B4-BE49-F238E27FC236}">
                  <a16:creationId xmlns:a16="http://schemas.microsoft.com/office/drawing/2014/main" id="{5CB68176-73B3-45C2-B4E8-1E289EDFE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166"/>
              <a:ext cx="24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1"/>
                <a:t>0</a:t>
              </a:r>
            </a:p>
          </p:txBody>
        </p:sp>
      </p:grpSp>
      <p:grpSp>
        <p:nvGrpSpPr>
          <p:cNvPr id="19" name="Group 41">
            <a:extLst>
              <a:ext uri="{FF2B5EF4-FFF2-40B4-BE49-F238E27FC236}">
                <a16:creationId xmlns:a16="http://schemas.microsoft.com/office/drawing/2014/main" id="{A72A43B9-BAF4-47FC-8009-232EB129397F}"/>
              </a:ext>
            </a:extLst>
          </p:cNvPr>
          <p:cNvGrpSpPr>
            <a:grpSpLocks/>
          </p:cNvGrpSpPr>
          <p:nvPr/>
        </p:nvGrpSpPr>
        <p:grpSpPr bwMode="auto">
          <a:xfrm>
            <a:off x="6623224" y="1352963"/>
            <a:ext cx="2667000" cy="1244775"/>
            <a:chOff x="4032" y="2640"/>
            <a:chExt cx="1680" cy="1113"/>
          </a:xfrm>
        </p:grpSpPr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4D52DB46-25B1-4A0C-86EB-7D2448F03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736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CEAF15F7-8121-44C5-B2AE-F50BEB89F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456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0217EF8B-5F0D-404F-8EC6-BAC41F5B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342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25D833AC-5004-4096-88DF-90FA4CE72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2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4C4AF396-0485-46BA-995A-0120938C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A376BC6F-BD66-4A7B-A42D-86054B161E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36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6" name="Line 31">
              <a:extLst>
                <a:ext uri="{FF2B5EF4-FFF2-40B4-BE49-F238E27FC236}">
                  <a16:creationId xmlns:a16="http://schemas.microsoft.com/office/drawing/2014/main" id="{1AA56E0D-3FA4-4A74-90BF-AA2256E26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30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7" name="Text Box 32">
              <a:extLst>
                <a:ext uri="{FF2B5EF4-FFF2-40B4-BE49-F238E27FC236}">
                  <a16:creationId xmlns:a16="http://schemas.microsoft.com/office/drawing/2014/main" id="{5B7B47C2-AFC1-44D9-92FD-2F352A6B4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640"/>
              <a:ext cx="62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/>
                <a:t>T-C95%CI</a:t>
              </a: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675BFD46-4714-4BDA-BADF-42F437F9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3360"/>
              <a:ext cx="432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better</a:t>
              </a:r>
            </a:p>
          </p:txBody>
        </p:sp>
        <p:sp>
          <p:nvSpPr>
            <p:cNvPr id="29" name="Text Box 40">
              <a:extLst>
                <a:ext uri="{FF2B5EF4-FFF2-40B4-BE49-F238E27FC236}">
                  <a16:creationId xmlns:a16="http://schemas.microsoft.com/office/drawing/2014/main" id="{8C9E515F-808F-4EEA-AA6A-DB85B3604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4" y="3450"/>
              <a:ext cx="24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 b="1"/>
                <a:t>0</a:t>
              </a:r>
            </a:p>
          </p:txBody>
        </p:sp>
      </p:grpSp>
      <p:grpSp>
        <p:nvGrpSpPr>
          <p:cNvPr id="30" name="Group 59">
            <a:extLst>
              <a:ext uri="{FF2B5EF4-FFF2-40B4-BE49-F238E27FC236}">
                <a16:creationId xmlns:a16="http://schemas.microsoft.com/office/drawing/2014/main" id="{D2A9DEBF-364E-4D15-ACDC-8BC38D020C0E}"/>
              </a:ext>
            </a:extLst>
          </p:cNvPr>
          <p:cNvGrpSpPr>
            <a:grpSpLocks/>
          </p:cNvGrpSpPr>
          <p:nvPr/>
        </p:nvGrpSpPr>
        <p:grpSpPr bwMode="auto">
          <a:xfrm>
            <a:off x="3827835" y="2788931"/>
            <a:ext cx="2667000" cy="1361620"/>
            <a:chOff x="3936" y="1344"/>
            <a:chExt cx="1680" cy="1108"/>
          </a:xfrm>
        </p:grpSpPr>
        <p:sp>
          <p:nvSpPr>
            <p:cNvPr id="31" name="Line 17">
              <a:extLst>
                <a:ext uri="{FF2B5EF4-FFF2-40B4-BE49-F238E27FC236}">
                  <a16:creationId xmlns:a16="http://schemas.microsoft.com/office/drawing/2014/main" id="{63FE5C0A-80F1-4482-802B-53809BBB1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2" name="Line 18">
              <a:extLst>
                <a:ext uri="{FF2B5EF4-FFF2-40B4-BE49-F238E27FC236}">
                  <a16:creationId xmlns:a16="http://schemas.microsoft.com/office/drawing/2014/main" id="{FBD3AF60-1698-450F-B802-30FA43382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1C81D9BD-EEDF-430C-A607-9B2E93FB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13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  <p:sp>
          <p:nvSpPr>
            <p:cNvPr id="34" name="Text Box 20">
              <a:extLst>
                <a:ext uri="{FF2B5EF4-FFF2-40B4-BE49-F238E27FC236}">
                  <a16:creationId xmlns:a16="http://schemas.microsoft.com/office/drawing/2014/main" id="{1ACDEFEB-1BB4-45DB-AD4A-9517F4EF9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064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CN" sz="1400" b="1"/>
            </a:p>
          </p:txBody>
        </p:sp>
        <p:sp>
          <p:nvSpPr>
            <p:cNvPr id="35" name="Line 21">
              <a:extLst>
                <a:ext uri="{FF2B5EF4-FFF2-40B4-BE49-F238E27FC236}">
                  <a16:creationId xmlns:a16="http://schemas.microsoft.com/office/drawing/2014/main" id="{6495A969-692F-4A5A-B26C-53A013EAD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6" name="Line 22">
              <a:extLst>
                <a:ext uri="{FF2B5EF4-FFF2-40B4-BE49-F238E27FC236}">
                  <a16:creationId xmlns:a16="http://schemas.microsoft.com/office/drawing/2014/main" id="{ADF6E650-2525-4293-B308-D12FEC330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5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7" name="Line 23">
              <a:extLst>
                <a:ext uri="{FF2B5EF4-FFF2-40B4-BE49-F238E27FC236}">
                  <a16:creationId xmlns:a16="http://schemas.microsoft.com/office/drawing/2014/main" id="{20827971-7FA6-4B52-9D84-1644C7B44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8" name="Line 24">
              <a:extLst>
                <a:ext uri="{FF2B5EF4-FFF2-40B4-BE49-F238E27FC236}">
                  <a16:creationId xmlns:a16="http://schemas.microsoft.com/office/drawing/2014/main" id="{453D5B0B-2DD7-481D-8829-F64B6A6118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9" name="Text Box 25">
              <a:extLst>
                <a:ext uri="{FF2B5EF4-FFF2-40B4-BE49-F238E27FC236}">
                  <a16:creationId xmlns:a16="http://schemas.microsoft.com/office/drawing/2014/main" id="{4B87AE83-674D-4B63-8D00-3BF73F653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344"/>
              <a:ext cx="57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/>
                <a:t>T-C95%CI</a:t>
              </a:r>
            </a:p>
          </p:txBody>
        </p:sp>
        <p:sp>
          <p:nvSpPr>
            <p:cNvPr id="40" name="Line 26">
              <a:extLst>
                <a:ext uri="{FF2B5EF4-FFF2-40B4-BE49-F238E27FC236}">
                  <a16:creationId xmlns:a16="http://schemas.microsoft.com/office/drawing/2014/main" id="{DF05865D-766C-4349-BCF6-1BCE6E6F6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48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1" name="Text Box 27">
              <a:extLst>
                <a:ext uri="{FF2B5EF4-FFF2-40B4-BE49-F238E27FC236}">
                  <a16:creationId xmlns:a16="http://schemas.microsoft.com/office/drawing/2014/main" id="{B7D26A57-798A-491D-9507-70524EE1D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148"/>
              <a:ext cx="2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FC0128"/>
                  </a:solidFill>
                </a:rPr>
                <a:t>-△</a:t>
              </a:r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F2054CDD-9368-4FD9-AA30-404A3B876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48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43" name="Text Box 41">
              <a:extLst>
                <a:ext uri="{FF2B5EF4-FFF2-40B4-BE49-F238E27FC236}">
                  <a16:creationId xmlns:a16="http://schemas.microsoft.com/office/drawing/2014/main" id="{ADEF9DB1-3FF0-4B13-B56E-861C3DB26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" y="2148"/>
              <a:ext cx="2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FC0128"/>
                  </a:solidFill>
                </a:rPr>
                <a:t>△</a:t>
              </a:r>
            </a:p>
          </p:txBody>
        </p:sp>
        <p:sp>
          <p:nvSpPr>
            <p:cNvPr id="44" name="Text Box 57">
              <a:extLst>
                <a:ext uri="{FF2B5EF4-FFF2-40B4-BE49-F238E27FC236}">
                  <a16:creationId xmlns:a16="http://schemas.microsoft.com/office/drawing/2014/main" id="{C51C026A-D2DA-4B10-BCA0-AC025B193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" y="220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0</a:t>
              </a:r>
            </a:p>
          </p:txBody>
        </p:sp>
      </p:grpSp>
      <p:grpSp>
        <p:nvGrpSpPr>
          <p:cNvPr id="45" name="Group 60">
            <a:extLst>
              <a:ext uri="{FF2B5EF4-FFF2-40B4-BE49-F238E27FC236}">
                <a16:creationId xmlns:a16="http://schemas.microsoft.com/office/drawing/2014/main" id="{19A5986E-C947-461C-B4B0-A5DFF10DF532}"/>
              </a:ext>
            </a:extLst>
          </p:cNvPr>
          <p:cNvGrpSpPr>
            <a:grpSpLocks/>
          </p:cNvGrpSpPr>
          <p:nvPr/>
        </p:nvGrpSpPr>
        <p:grpSpPr bwMode="auto">
          <a:xfrm>
            <a:off x="6658670" y="2702288"/>
            <a:ext cx="2057400" cy="1439056"/>
            <a:chOff x="3984" y="2592"/>
            <a:chExt cx="1296" cy="1152"/>
          </a:xfrm>
        </p:grpSpPr>
        <p:grpSp>
          <p:nvGrpSpPr>
            <p:cNvPr id="46" name="Group 56">
              <a:extLst>
                <a:ext uri="{FF2B5EF4-FFF2-40B4-BE49-F238E27FC236}">
                  <a16:creationId xmlns:a16="http://schemas.microsoft.com/office/drawing/2014/main" id="{31A92747-0001-4628-AD61-90834271F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2592"/>
              <a:ext cx="1296" cy="1049"/>
              <a:chOff x="3984" y="2592"/>
              <a:chExt cx="1296" cy="1049"/>
            </a:xfrm>
          </p:grpSpPr>
          <p:sp>
            <p:nvSpPr>
              <p:cNvPr id="48" name="Line 42">
                <a:extLst>
                  <a:ext uri="{FF2B5EF4-FFF2-40B4-BE49-F238E27FC236}">
                    <a16:creationId xmlns:a16="http://schemas.microsoft.com/office/drawing/2014/main" id="{4EC46BC1-ABA6-47C2-B00F-C5C25CCF7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278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9" name="Line 43">
                <a:extLst>
                  <a:ext uri="{FF2B5EF4-FFF2-40B4-BE49-F238E27FC236}">
                    <a16:creationId xmlns:a16="http://schemas.microsoft.com/office/drawing/2014/main" id="{DC604B2C-02D3-4013-8AD0-1EC053892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345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0" name="Oval 44">
                <a:extLst>
                  <a:ext uri="{FF2B5EF4-FFF2-40B4-BE49-F238E27FC236}">
                    <a16:creationId xmlns:a16="http://schemas.microsoft.com/office/drawing/2014/main" id="{E119F936-04DE-4DF9-840C-8B3FB1673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0" y="342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 b="1"/>
              </a:p>
            </p:txBody>
          </p:sp>
          <p:sp>
            <p:nvSpPr>
              <p:cNvPr id="51" name="Line 46">
                <a:extLst>
                  <a:ext uri="{FF2B5EF4-FFF2-40B4-BE49-F238E27FC236}">
                    <a16:creationId xmlns:a16="http://schemas.microsoft.com/office/drawing/2014/main" id="{16B0DA6D-ADA5-46BD-82C0-04072BC25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321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2" name="Line 47">
                <a:extLst>
                  <a:ext uri="{FF2B5EF4-FFF2-40B4-BE49-F238E27FC236}">
                    <a16:creationId xmlns:a16="http://schemas.microsoft.com/office/drawing/2014/main" id="{F5EB8158-263F-4FDB-906D-DBBA2A614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3" name="Line 48">
                <a:extLst>
                  <a:ext uri="{FF2B5EF4-FFF2-40B4-BE49-F238E27FC236}">
                    <a16:creationId xmlns:a16="http://schemas.microsoft.com/office/drawing/2014/main" id="{B857B8DE-67AF-4F01-A78B-20E529AC2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4" name="Line 49">
                <a:extLst>
                  <a:ext uri="{FF2B5EF4-FFF2-40B4-BE49-F238E27FC236}">
                    <a16:creationId xmlns:a16="http://schemas.microsoft.com/office/drawing/2014/main" id="{4F8B63EA-4CD4-41C1-BE09-6F500D843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07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5" name="Text Box 50">
                <a:extLst>
                  <a:ext uri="{FF2B5EF4-FFF2-40B4-BE49-F238E27FC236}">
                    <a16:creationId xmlns:a16="http://schemas.microsoft.com/office/drawing/2014/main" id="{0F266380-20C9-4E84-B8ED-2CA2BB7BFA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2592"/>
                <a:ext cx="576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b="1"/>
                  <a:t>T-C95%CI</a:t>
                </a:r>
              </a:p>
            </p:txBody>
          </p:sp>
          <p:sp>
            <p:nvSpPr>
              <p:cNvPr id="56" name="Line 51">
                <a:extLst>
                  <a:ext uri="{FF2B5EF4-FFF2-40B4-BE49-F238E27FC236}">
                    <a16:creationId xmlns:a16="http://schemas.microsoft.com/office/drawing/2014/main" id="{85BE1240-99FA-4E42-8DFC-EC3D69BE9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78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7" name="Text Box 52">
                <a:extLst>
                  <a:ext uri="{FF2B5EF4-FFF2-40B4-BE49-F238E27FC236}">
                    <a16:creationId xmlns:a16="http://schemas.microsoft.com/office/drawing/2014/main" id="{29B7A8FE-0379-4FA5-B98B-3DD0CFD98E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0" y="3444"/>
                <a:ext cx="28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000" b="1">
                    <a:solidFill>
                      <a:srgbClr val="FC0128"/>
                    </a:solidFill>
                  </a:rPr>
                  <a:t>-△</a:t>
                </a:r>
              </a:p>
            </p:txBody>
          </p:sp>
          <p:sp>
            <p:nvSpPr>
              <p:cNvPr id="58" name="Line 53">
                <a:extLst>
                  <a:ext uri="{FF2B5EF4-FFF2-40B4-BE49-F238E27FC236}">
                    <a16:creationId xmlns:a16="http://schemas.microsoft.com/office/drawing/2014/main" id="{8ACC55AA-16EA-458A-BA59-8A12035BD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2784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9" name="Text Box 54">
                <a:extLst>
                  <a:ext uri="{FF2B5EF4-FFF2-40B4-BE49-F238E27FC236}">
                    <a16:creationId xmlns:a16="http://schemas.microsoft.com/office/drawing/2014/main" id="{7D2A7A95-0B0E-4D5A-AC19-5FF622FCB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0" y="3444"/>
                <a:ext cx="288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000" b="1">
                    <a:solidFill>
                      <a:srgbClr val="FC0128"/>
                    </a:solidFill>
                  </a:rPr>
                  <a:t>△</a:t>
                </a:r>
              </a:p>
            </p:txBody>
          </p:sp>
        </p:grpSp>
        <p:sp>
          <p:nvSpPr>
            <p:cNvPr id="47" name="Text Box 58">
              <a:extLst>
                <a:ext uri="{FF2B5EF4-FFF2-40B4-BE49-F238E27FC236}">
                  <a16:creationId xmlns:a16="http://schemas.microsoft.com/office/drawing/2014/main" id="{6A316C17-DF2F-4C56-9BEC-73E67D7F8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" y="3498"/>
              <a:ext cx="24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0</a:t>
              </a: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517A5FD2-0AC7-4795-9C8F-D8F902C66D3D}"/>
              </a:ext>
            </a:extLst>
          </p:cNvPr>
          <p:cNvGrpSpPr>
            <a:grpSpLocks/>
          </p:cNvGrpSpPr>
          <p:nvPr/>
        </p:nvGrpSpPr>
        <p:grpSpPr bwMode="auto">
          <a:xfrm>
            <a:off x="3789735" y="4401847"/>
            <a:ext cx="2667000" cy="1263164"/>
            <a:chOff x="3936" y="1392"/>
            <a:chExt cx="1680" cy="1063"/>
          </a:xfrm>
        </p:grpSpPr>
        <p:sp>
          <p:nvSpPr>
            <p:cNvPr id="61" name="Line 17">
              <a:extLst>
                <a:ext uri="{FF2B5EF4-FFF2-40B4-BE49-F238E27FC236}">
                  <a16:creationId xmlns:a16="http://schemas.microsoft.com/office/drawing/2014/main" id="{A40C75A1-7CA4-4A98-B7F5-7029EFB17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4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2" name="Line 18">
              <a:extLst>
                <a:ext uri="{FF2B5EF4-FFF2-40B4-BE49-F238E27FC236}">
                  <a16:creationId xmlns:a16="http://schemas.microsoft.com/office/drawing/2014/main" id="{5CD0C0AF-235D-42FD-9CFF-F86684840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3" name="Oval 19">
              <a:extLst>
                <a:ext uri="{FF2B5EF4-FFF2-40B4-BE49-F238E27FC236}">
                  <a16:creationId xmlns:a16="http://schemas.microsoft.com/office/drawing/2014/main" id="{8F500427-E1BD-4945-89C2-02E440825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13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endParaRPr lang="zh-CN" altLang="en-US" b="1"/>
            </a:p>
          </p:txBody>
        </p:sp>
        <p:sp>
          <p:nvSpPr>
            <p:cNvPr id="64" name="Text Box 20">
              <a:extLst>
                <a:ext uri="{FF2B5EF4-FFF2-40B4-BE49-F238E27FC236}">
                  <a16:creationId xmlns:a16="http://schemas.microsoft.com/office/drawing/2014/main" id="{D035314E-E659-4226-A56E-FE8176A18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064"/>
              <a:ext cx="43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better</a:t>
              </a: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A58C4D1E-AA9C-45C6-920B-00F7B5E1D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92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6" name="Line 22">
              <a:extLst>
                <a:ext uri="{FF2B5EF4-FFF2-40B4-BE49-F238E27FC236}">
                  <a16:creationId xmlns:a16="http://schemas.microsoft.com/office/drawing/2014/main" id="{48AC16E0-5612-4A1F-835C-834AE98BE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7" name="Line 23">
              <a:extLst>
                <a:ext uri="{FF2B5EF4-FFF2-40B4-BE49-F238E27FC236}">
                  <a16:creationId xmlns:a16="http://schemas.microsoft.com/office/drawing/2014/main" id="{4678778B-89ED-4DE6-BD15-F5B02C0DB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8" name="Line 24">
              <a:extLst>
                <a:ext uri="{FF2B5EF4-FFF2-40B4-BE49-F238E27FC236}">
                  <a16:creationId xmlns:a16="http://schemas.microsoft.com/office/drawing/2014/main" id="{8F1B94CE-8346-424A-AD3F-46657BD99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69" name="Text Box 25">
              <a:extLst>
                <a:ext uri="{FF2B5EF4-FFF2-40B4-BE49-F238E27FC236}">
                  <a16:creationId xmlns:a16="http://schemas.microsoft.com/office/drawing/2014/main" id="{878DF986-1A29-4C3D-882B-79C852186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392"/>
              <a:ext cx="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200" b="1"/>
                <a:t>T-C95%CI</a:t>
              </a:r>
            </a:p>
          </p:txBody>
        </p:sp>
        <p:sp>
          <p:nvSpPr>
            <p:cNvPr id="70" name="Line 37">
              <a:extLst>
                <a:ext uri="{FF2B5EF4-FFF2-40B4-BE49-F238E27FC236}">
                  <a16:creationId xmlns:a16="http://schemas.microsoft.com/office/drawing/2014/main" id="{92CB2A33-13F0-403F-BF5E-BCA96C950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48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1" name="Text Box 38">
              <a:extLst>
                <a:ext uri="{FF2B5EF4-FFF2-40B4-BE49-F238E27FC236}">
                  <a16:creationId xmlns:a16="http://schemas.microsoft.com/office/drawing/2014/main" id="{AFA98FBD-230F-432F-8351-F4ACA7CCC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" y="2148"/>
              <a:ext cx="28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000" b="1">
                  <a:solidFill>
                    <a:srgbClr val="FC0128"/>
                  </a:solidFill>
                </a:rPr>
                <a:t>-△</a:t>
              </a:r>
            </a:p>
          </p:txBody>
        </p:sp>
        <p:sp>
          <p:nvSpPr>
            <p:cNvPr id="72" name="Text Box 52">
              <a:extLst>
                <a:ext uri="{FF2B5EF4-FFF2-40B4-BE49-F238E27FC236}">
                  <a16:creationId xmlns:a16="http://schemas.microsoft.com/office/drawing/2014/main" id="{D21C6DB3-E9A0-4AED-A955-CE667C4D8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4" y="2196"/>
              <a:ext cx="19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0</a:t>
              </a:r>
            </a:p>
          </p:txBody>
        </p:sp>
      </p:grpSp>
      <p:grpSp>
        <p:nvGrpSpPr>
          <p:cNvPr id="73" name="Group 55">
            <a:extLst>
              <a:ext uri="{FF2B5EF4-FFF2-40B4-BE49-F238E27FC236}">
                <a16:creationId xmlns:a16="http://schemas.microsoft.com/office/drawing/2014/main" id="{4A877F8B-C38F-452E-928B-4CFB006F3B0D}"/>
              </a:ext>
            </a:extLst>
          </p:cNvPr>
          <p:cNvGrpSpPr>
            <a:grpSpLocks/>
          </p:cNvGrpSpPr>
          <p:nvPr/>
        </p:nvGrpSpPr>
        <p:grpSpPr bwMode="auto">
          <a:xfrm>
            <a:off x="6683425" y="4387901"/>
            <a:ext cx="2667000" cy="1277088"/>
            <a:chOff x="3936" y="2736"/>
            <a:chExt cx="1680" cy="1075"/>
          </a:xfrm>
        </p:grpSpPr>
        <p:grpSp>
          <p:nvGrpSpPr>
            <p:cNvPr id="74" name="Group 51">
              <a:extLst>
                <a:ext uri="{FF2B5EF4-FFF2-40B4-BE49-F238E27FC236}">
                  <a16:creationId xmlns:a16="http://schemas.microsoft.com/office/drawing/2014/main" id="{0B7E1CFB-C078-447D-863C-1AE6AE682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736"/>
              <a:ext cx="1680" cy="963"/>
              <a:chOff x="3936" y="2736"/>
              <a:chExt cx="1680" cy="963"/>
            </a:xfrm>
          </p:grpSpPr>
          <p:sp>
            <p:nvSpPr>
              <p:cNvPr id="76" name="Line 39">
                <a:extLst>
                  <a:ext uri="{FF2B5EF4-FFF2-40B4-BE49-F238E27FC236}">
                    <a16:creationId xmlns:a16="http://schemas.microsoft.com/office/drawing/2014/main" id="{FF033F60-746E-492A-8381-E1966DC13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83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77" name="Line 40">
                <a:extLst>
                  <a:ext uri="{FF2B5EF4-FFF2-40B4-BE49-F238E27FC236}">
                    <a16:creationId xmlns:a16="http://schemas.microsoft.com/office/drawing/2014/main" id="{4D3A369F-DC9F-48CE-B138-0BF669CB9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6" y="350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78" name="Oval 41">
                <a:extLst>
                  <a:ext uri="{FF2B5EF4-FFF2-40B4-BE49-F238E27FC236}">
                    <a16:creationId xmlns:a16="http://schemas.microsoft.com/office/drawing/2014/main" id="{5231459F-3EC3-4CA5-BC6F-4E790B28F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2" y="347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 b="1"/>
              </a:p>
            </p:txBody>
          </p:sp>
          <p:sp>
            <p:nvSpPr>
              <p:cNvPr id="79" name="Text Box 42">
                <a:extLst>
                  <a:ext uri="{FF2B5EF4-FFF2-40B4-BE49-F238E27FC236}">
                    <a16:creationId xmlns:a16="http://schemas.microsoft.com/office/drawing/2014/main" id="{C3A04DAA-20EF-4F16-9255-4A2B8D334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4" y="3408"/>
                <a:ext cx="432" cy="2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400" b="1"/>
                  <a:t>better</a:t>
                </a:r>
              </a:p>
            </p:txBody>
          </p:sp>
          <p:sp>
            <p:nvSpPr>
              <p:cNvPr id="80" name="Line 43">
                <a:extLst>
                  <a:ext uri="{FF2B5EF4-FFF2-40B4-BE49-F238E27FC236}">
                    <a16:creationId xmlns:a16="http://schemas.microsoft.com/office/drawing/2014/main" id="{615B82CF-BDF0-440E-84F1-665A0F67A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26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81" name="Line 44">
                <a:extLst>
                  <a:ext uri="{FF2B5EF4-FFF2-40B4-BE49-F238E27FC236}">
                    <a16:creationId xmlns:a16="http://schemas.microsoft.com/office/drawing/2014/main" id="{A306B81F-9D77-40B2-B7D1-90CB15677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82" name="Line 45">
                <a:extLst>
                  <a:ext uri="{FF2B5EF4-FFF2-40B4-BE49-F238E27FC236}">
                    <a16:creationId xmlns:a16="http://schemas.microsoft.com/office/drawing/2014/main" id="{E255EBF6-F4BF-414D-A7C5-38DCE8FDB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340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83" name="Line 46">
                <a:extLst>
                  <a:ext uri="{FF2B5EF4-FFF2-40B4-BE49-F238E27FC236}">
                    <a16:creationId xmlns:a16="http://schemas.microsoft.com/office/drawing/2014/main" id="{08B56ACC-AFA3-4581-A5EF-B682976D1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312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84" name="Text Box 47">
                <a:extLst>
                  <a:ext uri="{FF2B5EF4-FFF2-40B4-BE49-F238E27FC236}">
                    <a16:creationId xmlns:a16="http://schemas.microsoft.com/office/drawing/2014/main" id="{F28FA453-2829-49C0-A674-D16433643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736"/>
                <a:ext cx="57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200" b="1"/>
                  <a:t>T-C95%CI</a:t>
                </a:r>
              </a:p>
            </p:txBody>
          </p:sp>
          <p:sp>
            <p:nvSpPr>
              <p:cNvPr id="85" name="Line 48">
                <a:extLst>
                  <a:ext uri="{FF2B5EF4-FFF2-40B4-BE49-F238E27FC236}">
                    <a16:creationId xmlns:a16="http://schemas.microsoft.com/office/drawing/2014/main" id="{B5B11CE4-E1AA-44BF-BCE5-045E3B6E1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832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86" name="Text Box 49">
                <a:extLst>
                  <a:ext uri="{FF2B5EF4-FFF2-40B4-BE49-F238E27FC236}">
                    <a16:creationId xmlns:a16="http://schemas.microsoft.com/office/drawing/2014/main" id="{2677BD79-92B7-49D7-B263-6631866B0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2" y="3492"/>
                <a:ext cx="288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000" b="1">
                    <a:solidFill>
                      <a:srgbClr val="FC0128"/>
                    </a:solidFill>
                  </a:rPr>
                  <a:t>-△</a:t>
                </a:r>
              </a:p>
            </p:txBody>
          </p:sp>
        </p:grpSp>
        <p:sp>
          <p:nvSpPr>
            <p:cNvPr id="75" name="Text Box 53">
              <a:extLst>
                <a:ext uri="{FF2B5EF4-FFF2-40B4-BE49-F238E27FC236}">
                  <a16:creationId xmlns:a16="http://schemas.microsoft.com/office/drawing/2014/main" id="{FC3E1EBE-05EE-4FAB-9F9D-5AC2C25C9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8" y="3552"/>
              <a:ext cx="19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400" b="1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026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统计分析集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584669" y="880533"/>
            <a:ext cx="11022662" cy="52832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lvl="1" indent="-274638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2400" b="1" dirty="0">
                <a:latin typeface="+mn-ea"/>
              </a:rPr>
              <a:t>数据集事先需要明确定义，盲态审核时确认每位受试者所属的分析集</a:t>
            </a:r>
            <a:endParaRPr lang="en-US" altLang="zh-CN" sz="2400" b="1" dirty="0">
              <a:latin typeface="+mn-ea"/>
            </a:endParaRPr>
          </a:p>
          <a:p>
            <a:pPr marL="549275" lvl="1" indent="-274638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400" b="1" dirty="0">
                <a:latin typeface="+mn-ea"/>
              </a:rPr>
              <a:t>通常</a:t>
            </a:r>
            <a:r>
              <a:rPr lang="zh-CN" altLang="zh-CN" sz="2400" b="1" dirty="0">
                <a:latin typeface="+mn-ea"/>
              </a:rPr>
              <a:t>包括全分析集（</a:t>
            </a:r>
            <a:r>
              <a:rPr lang="en-US" altLang="zh-CN" sz="2400" b="1" dirty="0">
                <a:latin typeface="+mn-ea"/>
              </a:rPr>
              <a:t>FAS</a:t>
            </a:r>
            <a:r>
              <a:rPr lang="zh-CN" altLang="zh-CN" sz="2400" b="1" dirty="0">
                <a:latin typeface="+mn-ea"/>
              </a:rPr>
              <a:t>）、符合方案集（</a:t>
            </a:r>
            <a:r>
              <a:rPr lang="en-US" altLang="zh-CN" sz="2400" b="1" dirty="0">
                <a:latin typeface="+mn-ea"/>
              </a:rPr>
              <a:t>PPS</a:t>
            </a:r>
            <a:r>
              <a:rPr lang="zh-CN" altLang="zh-CN" sz="2400" b="1" dirty="0">
                <a:latin typeface="+mn-ea"/>
              </a:rPr>
              <a:t>）和安全集（</a:t>
            </a:r>
            <a:r>
              <a:rPr lang="en-US" altLang="zh-CN" sz="2400" b="1" dirty="0">
                <a:latin typeface="+mn-ea"/>
              </a:rPr>
              <a:t>SS</a:t>
            </a:r>
            <a:r>
              <a:rPr lang="zh-CN" altLang="zh-CN" sz="2400" b="1" dirty="0">
                <a:latin typeface="+mn-ea"/>
              </a:rPr>
              <a:t>）</a:t>
            </a:r>
            <a:endParaRPr lang="en-US" altLang="zh-CN" sz="2400" b="1" dirty="0">
              <a:latin typeface="+mn-ea"/>
            </a:endParaRPr>
          </a:p>
          <a:p>
            <a:pPr marL="549275" lvl="1" indent="-274638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2400" b="1" dirty="0">
                <a:latin typeface="+mn-ea"/>
              </a:rPr>
              <a:t>在定义数据集时，需遵循：使偏倚减到最小；控制</a:t>
            </a:r>
            <a:r>
              <a:rPr lang="en-US" altLang="zh-CN" sz="2400" b="1" dirty="0">
                <a:latin typeface="+mn-ea"/>
              </a:rPr>
              <a:t>I</a:t>
            </a:r>
            <a:r>
              <a:rPr lang="zh-CN" altLang="zh-CN" sz="2400" b="1" dirty="0">
                <a:latin typeface="+mn-ea"/>
              </a:rPr>
              <a:t>类错误率的增加</a:t>
            </a:r>
            <a:endParaRPr lang="en-US" altLang="zh-CN" sz="2400" b="1" dirty="0">
              <a:latin typeface="+mn-ea"/>
            </a:endParaRPr>
          </a:p>
          <a:p>
            <a:pPr marL="549275" lvl="1" indent="-274638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2400" b="1" dirty="0">
                <a:latin typeface="+mn-ea"/>
              </a:rPr>
              <a:t>非常有限的情况才可以</a:t>
            </a:r>
            <a:r>
              <a:rPr lang="zh-CN" altLang="en-US" sz="2400" b="1" dirty="0">
                <a:latin typeface="+mn-ea"/>
              </a:rPr>
              <a:t>从</a:t>
            </a:r>
            <a:r>
              <a:rPr lang="en-US" altLang="zh-CN" sz="2400" b="1" dirty="0">
                <a:latin typeface="+mn-ea"/>
              </a:rPr>
              <a:t>FAS</a:t>
            </a:r>
            <a:r>
              <a:rPr lang="zh-CN" altLang="zh-CN" sz="2400" b="1" dirty="0">
                <a:latin typeface="+mn-ea"/>
              </a:rPr>
              <a:t>剔除，通常包括：违反重要入组标准；受试者未接受试验用药物的治疗；随机化后无任何观测数据</a:t>
            </a:r>
            <a:endParaRPr lang="en-US" altLang="zh-CN" sz="2400" b="1" dirty="0">
              <a:latin typeface="+mn-ea"/>
            </a:endParaRPr>
          </a:p>
          <a:p>
            <a:pPr marL="549275" lvl="1" indent="-274638">
              <a:lnSpc>
                <a:spcPct val="150000"/>
              </a:lnSpc>
              <a:buFont typeface="Wingdings 3" pitchFamily="18" charset="2"/>
              <a:buChar char=""/>
            </a:pPr>
            <a:r>
              <a:rPr lang="en-US" altLang="zh-CN" sz="2400" b="1" dirty="0">
                <a:latin typeface="+mn-ea"/>
              </a:rPr>
              <a:t>PPS</a:t>
            </a:r>
            <a:r>
              <a:rPr lang="zh-CN" altLang="zh-CN" sz="2400" b="1" dirty="0">
                <a:latin typeface="+mn-ea"/>
              </a:rPr>
              <a:t>受试者一般：（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zh-CN" sz="2400" b="1" dirty="0">
                <a:latin typeface="+mn-ea"/>
              </a:rPr>
              <a:t>）完成最小暴露量（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zh-CN" sz="2400" b="1" dirty="0">
                <a:latin typeface="+mn-ea"/>
              </a:rPr>
              <a:t>）试验中主要指标的数据均可以获得；（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zh-CN" sz="2400" b="1" dirty="0">
                <a:latin typeface="+mn-ea"/>
              </a:rPr>
              <a:t>）未对试验方案有重大的违背。</a:t>
            </a:r>
            <a:endParaRPr lang="en-US" altLang="zh-CN" sz="2400" b="1" dirty="0">
              <a:latin typeface="+mn-ea"/>
            </a:endParaRPr>
          </a:p>
          <a:p>
            <a:pPr marL="549275" lvl="1" indent="-274638">
              <a:lnSpc>
                <a:spcPct val="150000"/>
              </a:lnSpc>
              <a:buFont typeface="Wingdings 3" pitchFamily="18" charset="2"/>
              <a:buChar char=""/>
            </a:pPr>
            <a:r>
              <a:rPr lang="en-US" altLang="zh-CN" sz="2400" b="1" dirty="0">
                <a:latin typeface="+mn-ea"/>
              </a:rPr>
              <a:t>SS</a:t>
            </a:r>
            <a:r>
              <a:rPr lang="zh-CN" altLang="zh-CN" sz="2400" b="1" dirty="0">
                <a:latin typeface="+mn-ea"/>
              </a:rPr>
              <a:t>通常包括所有随机化后至少接受一次治疗且有安全性评价的受试者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32164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常用统计方法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7C8E22D1-C242-4674-9715-08023BFAF92A}"/>
              </a:ext>
            </a:extLst>
          </p:cNvPr>
          <p:cNvSpPr/>
          <p:nvPr/>
        </p:nvSpPr>
        <p:spPr>
          <a:xfrm>
            <a:off x="1300954" y="2761270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计量数据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670269E2-4E48-40BD-A878-14EECAEECDA9}"/>
              </a:ext>
            </a:extLst>
          </p:cNvPr>
          <p:cNvSpPr/>
          <p:nvPr/>
        </p:nvSpPr>
        <p:spPr>
          <a:xfrm>
            <a:off x="2019009" y="1589468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两组比较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4C5172DE-EE11-4413-9FF5-DAAFC9BC7D1F}"/>
              </a:ext>
            </a:extLst>
          </p:cNvPr>
          <p:cNvSpPr/>
          <p:nvPr/>
        </p:nvSpPr>
        <p:spPr>
          <a:xfrm>
            <a:off x="2028074" y="4061710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多组比较</a:t>
            </a:r>
          </a:p>
        </p:txBody>
      </p:sp>
      <p:sp>
        <p:nvSpPr>
          <p:cNvPr id="90" name="六边形 89">
            <a:extLst>
              <a:ext uri="{FF2B5EF4-FFF2-40B4-BE49-F238E27FC236}">
                <a16:creationId xmlns:a16="http://schemas.microsoft.com/office/drawing/2014/main" id="{5F2A845B-5A0B-4474-966C-0D83D53C59AB}"/>
              </a:ext>
            </a:extLst>
          </p:cNvPr>
          <p:cNvSpPr/>
          <p:nvPr/>
        </p:nvSpPr>
        <p:spPr>
          <a:xfrm>
            <a:off x="2543836" y="2098988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独立</a:t>
            </a:r>
          </a:p>
        </p:txBody>
      </p:sp>
      <p:sp>
        <p:nvSpPr>
          <p:cNvPr id="91" name="六边形 90">
            <a:extLst>
              <a:ext uri="{FF2B5EF4-FFF2-40B4-BE49-F238E27FC236}">
                <a16:creationId xmlns:a16="http://schemas.microsoft.com/office/drawing/2014/main" id="{7F799B93-596F-4B69-B515-B9C817FC2BDF}"/>
              </a:ext>
            </a:extLst>
          </p:cNvPr>
          <p:cNvSpPr/>
          <p:nvPr/>
        </p:nvSpPr>
        <p:spPr>
          <a:xfrm>
            <a:off x="2543836" y="4576578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独立</a:t>
            </a:r>
          </a:p>
        </p:txBody>
      </p:sp>
      <p:sp>
        <p:nvSpPr>
          <p:cNvPr id="92" name="六边形 91">
            <a:extLst>
              <a:ext uri="{FF2B5EF4-FFF2-40B4-BE49-F238E27FC236}">
                <a16:creationId xmlns:a16="http://schemas.microsoft.com/office/drawing/2014/main" id="{8C19170D-4D80-43D3-9A44-A9E9994196CD}"/>
              </a:ext>
            </a:extLst>
          </p:cNvPr>
          <p:cNvSpPr/>
          <p:nvPr/>
        </p:nvSpPr>
        <p:spPr>
          <a:xfrm>
            <a:off x="3995886" y="1594012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正态</a:t>
            </a:r>
          </a:p>
        </p:txBody>
      </p:sp>
      <p:sp>
        <p:nvSpPr>
          <p:cNvPr id="93" name="六边形 92">
            <a:extLst>
              <a:ext uri="{FF2B5EF4-FFF2-40B4-BE49-F238E27FC236}">
                <a16:creationId xmlns:a16="http://schemas.microsoft.com/office/drawing/2014/main" id="{2767B57D-F206-4C02-ACC1-F8E6D665CBF3}"/>
              </a:ext>
            </a:extLst>
          </p:cNvPr>
          <p:cNvSpPr/>
          <p:nvPr/>
        </p:nvSpPr>
        <p:spPr>
          <a:xfrm>
            <a:off x="3995886" y="4057414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正态</a:t>
            </a:r>
          </a:p>
        </p:txBody>
      </p:sp>
      <p:sp>
        <p:nvSpPr>
          <p:cNvPr id="94" name="六边形 93">
            <a:extLst>
              <a:ext uri="{FF2B5EF4-FFF2-40B4-BE49-F238E27FC236}">
                <a16:creationId xmlns:a16="http://schemas.microsoft.com/office/drawing/2014/main" id="{1358A161-5FE9-44C3-8EB0-027634EA403A}"/>
              </a:ext>
            </a:extLst>
          </p:cNvPr>
          <p:cNvSpPr/>
          <p:nvPr/>
        </p:nvSpPr>
        <p:spPr>
          <a:xfrm>
            <a:off x="3995886" y="5242281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正态</a:t>
            </a:r>
          </a:p>
        </p:txBody>
      </p:sp>
      <p:sp>
        <p:nvSpPr>
          <p:cNvPr id="95" name="六边形 94">
            <a:extLst>
              <a:ext uri="{FF2B5EF4-FFF2-40B4-BE49-F238E27FC236}">
                <a16:creationId xmlns:a16="http://schemas.microsoft.com/office/drawing/2014/main" id="{4068F574-2D9B-4837-9113-9F6E9BF6A641}"/>
              </a:ext>
            </a:extLst>
          </p:cNvPr>
          <p:cNvSpPr/>
          <p:nvPr/>
        </p:nvSpPr>
        <p:spPr>
          <a:xfrm>
            <a:off x="3995886" y="2792083"/>
            <a:ext cx="1535152" cy="274295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均数差值正态</a:t>
            </a:r>
          </a:p>
        </p:txBody>
      </p:sp>
      <p:sp>
        <p:nvSpPr>
          <p:cNvPr id="96" name="六边形 95">
            <a:extLst>
              <a:ext uri="{FF2B5EF4-FFF2-40B4-BE49-F238E27FC236}">
                <a16:creationId xmlns:a16="http://schemas.microsoft.com/office/drawing/2014/main" id="{DA6CB9CB-804B-4979-84ED-2ABE1E16541F}"/>
              </a:ext>
            </a:extLst>
          </p:cNvPr>
          <p:cNvSpPr/>
          <p:nvPr/>
        </p:nvSpPr>
        <p:spPr>
          <a:xfrm>
            <a:off x="6004367" y="1364210"/>
            <a:ext cx="900100" cy="286096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方差齐</a:t>
            </a:r>
          </a:p>
        </p:txBody>
      </p:sp>
      <p:sp>
        <p:nvSpPr>
          <p:cNvPr id="97" name="六边形 96">
            <a:extLst>
              <a:ext uri="{FF2B5EF4-FFF2-40B4-BE49-F238E27FC236}">
                <a16:creationId xmlns:a16="http://schemas.microsoft.com/office/drawing/2014/main" id="{488113C8-C89E-4ACC-A884-BCBBEB1A7BA0}"/>
              </a:ext>
            </a:extLst>
          </p:cNvPr>
          <p:cNvSpPr/>
          <p:nvPr/>
        </p:nvSpPr>
        <p:spPr>
          <a:xfrm>
            <a:off x="6004367" y="3782705"/>
            <a:ext cx="900100" cy="286096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单因素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12F1FFA1-F543-40A8-B2E7-97060B96BBF9}"/>
              </a:ext>
            </a:extLst>
          </p:cNvPr>
          <p:cNvSpPr/>
          <p:nvPr/>
        </p:nvSpPr>
        <p:spPr>
          <a:xfrm>
            <a:off x="7636130" y="1084306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成组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t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检验</a:t>
            </a:r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820B9CFA-9D7B-40E2-BC41-1315328AC638}"/>
              </a:ext>
            </a:extLst>
          </p:cNvPr>
          <p:cNvSpPr/>
          <p:nvPr/>
        </p:nvSpPr>
        <p:spPr>
          <a:xfrm>
            <a:off x="7636130" y="1579824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t’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检验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B294699F-8305-4104-8D5B-D6A2857394C5}"/>
              </a:ext>
            </a:extLst>
          </p:cNvPr>
          <p:cNvSpPr/>
          <p:nvPr/>
        </p:nvSpPr>
        <p:spPr>
          <a:xfrm>
            <a:off x="7636130" y="2075342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Wilcoxon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秩和检验</a:t>
            </a: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FE931659-F881-4A88-928B-01557C49A0AF}"/>
              </a:ext>
            </a:extLst>
          </p:cNvPr>
          <p:cNvSpPr/>
          <p:nvPr/>
        </p:nvSpPr>
        <p:spPr>
          <a:xfrm>
            <a:off x="7636130" y="2570860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配对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t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检验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767E78A4-9A22-4B1D-B203-927F2FD43074}"/>
              </a:ext>
            </a:extLst>
          </p:cNvPr>
          <p:cNvSpPr/>
          <p:nvPr/>
        </p:nvSpPr>
        <p:spPr>
          <a:xfrm>
            <a:off x="7636130" y="3561896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单因素方差分析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F0042229-D387-46E9-8D7D-E8FB4CFB5A26}"/>
              </a:ext>
            </a:extLst>
          </p:cNvPr>
          <p:cNvSpPr/>
          <p:nvPr/>
        </p:nvSpPr>
        <p:spPr>
          <a:xfrm>
            <a:off x="7636130" y="4057414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多因素方差分析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284D0EAC-4974-4952-AD44-51FB9F636BA4}"/>
              </a:ext>
            </a:extLst>
          </p:cNvPr>
          <p:cNvSpPr/>
          <p:nvPr/>
        </p:nvSpPr>
        <p:spPr>
          <a:xfrm>
            <a:off x="7636130" y="4552932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Kruskal-Wails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秩和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258A4144-8B97-4B8E-B85E-82D5360CE274}"/>
              </a:ext>
            </a:extLst>
          </p:cNvPr>
          <p:cNvSpPr/>
          <p:nvPr/>
        </p:nvSpPr>
        <p:spPr>
          <a:xfrm>
            <a:off x="7636130" y="5048450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重复测量方差分析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D82A3E89-5B51-4B44-B296-8CF8101FEC62}"/>
              </a:ext>
            </a:extLst>
          </p:cNvPr>
          <p:cNvSpPr/>
          <p:nvPr/>
        </p:nvSpPr>
        <p:spPr>
          <a:xfrm>
            <a:off x="7636130" y="5543966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Friedman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秩和检验</a:t>
            </a: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80A49E8F-5B02-4580-92FD-AE87C5325E0C}"/>
              </a:ext>
            </a:extLst>
          </p:cNvPr>
          <p:cNvSpPr/>
          <p:nvPr/>
        </p:nvSpPr>
        <p:spPr>
          <a:xfrm>
            <a:off x="7636130" y="3066378"/>
            <a:ext cx="2088232" cy="2912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Wilcoxon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符号秩和</a:t>
            </a:r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3571C87D-BAC7-4783-9DFE-9D5ACFFBEBAE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1803481" y="2237540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08731ACA-5976-47B0-91BE-809B8E725C75}"/>
              </a:ext>
            </a:extLst>
          </p:cNvPr>
          <p:cNvCxnSpPr>
            <a:cxnSpLocks/>
          </p:cNvCxnSpPr>
          <p:nvPr/>
        </p:nvCxnSpPr>
        <p:spPr>
          <a:xfrm>
            <a:off x="1803482" y="4744275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6AE55647-BC6F-4B89-9B91-89269A6EF353}"/>
              </a:ext>
            </a:extLst>
          </p:cNvPr>
          <p:cNvCxnSpPr>
            <a:cxnSpLocks/>
          </p:cNvCxnSpPr>
          <p:nvPr/>
        </p:nvCxnSpPr>
        <p:spPr>
          <a:xfrm>
            <a:off x="1803481" y="2237540"/>
            <a:ext cx="1" cy="25067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249E6440-2281-4C3F-AA43-C09E85F4E900}"/>
              </a:ext>
            </a:extLst>
          </p:cNvPr>
          <p:cNvCxnSpPr>
            <a:cxnSpLocks/>
          </p:cNvCxnSpPr>
          <p:nvPr/>
        </p:nvCxnSpPr>
        <p:spPr>
          <a:xfrm>
            <a:off x="1588986" y="3386959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4C59F1CB-41A4-429C-934A-22154B68C7D7}"/>
              </a:ext>
            </a:extLst>
          </p:cNvPr>
          <p:cNvCxnSpPr>
            <a:cxnSpLocks/>
            <a:stCxn id="88" idx="3"/>
            <a:endCxn id="90" idx="3"/>
          </p:cNvCxnSpPr>
          <p:nvPr/>
        </p:nvCxnSpPr>
        <p:spPr>
          <a:xfrm>
            <a:off x="2307041" y="2237540"/>
            <a:ext cx="23679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3DF0019C-0E5D-4B40-A048-CC5A3D2B9089}"/>
              </a:ext>
            </a:extLst>
          </p:cNvPr>
          <p:cNvCxnSpPr>
            <a:cxnSpLocks/>
            <a:stCxn id="89" idx="3"/>
            <a:endCxn id="91" idx="3"/>
          </p:cNvCxnSpPr>
          <p:nvPr/>
        </p:nvCxnSpPr>
        <p:spPr>
          <a:xfrm>
            <a:off x="2316106" y="4709782"/>
            <a:ext cx="227730" cy="53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782C5BF5-82A6-466B-9D0C-C708151176DB}"/>
              </a:ext>
            </a:extLst>
          </p:cNvPr>
          <p:cNvCxnSpPr>
            <a:cxnSpLocks/>
            <a:endCxn id="92" idx="3"/>
          </p:cNvCxnSpPr>
          <p:nvPr/>
        </p:nvCxnSpPr>
        <p:spPr>
          <a:xfrm>
            <a:off x="3730838" y="1724575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B16EFCD0-297C-4E94-8162-7A8A1A8311AC}"/>
              </a:ext>
            </a:extLst>
          </p:cNvPr>
          <p:cNvCxnSpPr>
            <a:cxnSpLocks/>
          </p:cNvCxnSpPr>
          <p:nvPr/>
        </p:nvCxnSpPr>
        <p:spPr>
          <a:xfrm>
            <a:off x="3730838" y="2929230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C71CB14C-94EA-4460-BFAF-9B1FDF09B2F2}"/>
              </a:ext>
            </a:extLst>
          </p:cNvPr>
          <p:cNvCxnSpPr>
            <a:cxnSpLocks/>
          </p:cNvCxnSpPr>
          <p:nvPr/>
        </p:nvCxnSpPr>
        <p:spPr>
          <a:xfrm flipH="1">
            <a:off x="3731870" y="1732563"/>
            <a:ext cx="9497" cy="11966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354B1C7B-EE89-47CC-8869-3D1FF0EDA41A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3335924" y="2234333"/>
            <a:ext cx="405443" cy="32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740CC796-F2B2-4840-8FB7-1F5A99A1F36E}"/>
              </a:ext>
            </a:extLst>
          </p:cNvPr>
          <p:cNvCxnSpPr>
            <a:cxnSpLocks/>
          </p:cNvCxnSpPr>
          <p:nvPr/>
        </p:nvCxnSpPr>
        <p:spPr>
          <a:xfrm>
            <a:off x="3738889" y="4174089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4AA1B86C-D178-47ED-B1B9-663DC1C1FF90}"/>
              </a:ext>
            </a:extLst>
          </p:cNvPr>
          <p:cNvCxnSpPr>
            <a:cxnSpLocks/>
          </p:cNvCxnSpPr>
          <p:nvPr/>
        </p:nvCxnSpPr>
        <p:spPr>
          <a:xfrm>
            <a:off x="3738889" y="5378744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69C7F28C-383F-42CC-8755-4B36EC9C803C}"/>
              </a:ext>
            </a:extLst>
          </p:cNvPr>
          <p:cNvCxnSpPr>
            <a:cxnSpLocks/>
          </p:cNvCxnSpPr>
          <p:nvPr/>
        </p:nvCxnSpPr>
        <p:spPr>
          <a:xfrm flipH="1">
            <a:off x="3739921" y="4182077"/>
            <a:ext cx="9497" cy="11966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01822CAE-B061-406F-8DF7-0A4EE2853779}"/>
              </a:ext>
            </a:extLst>
          </p:cNvPr>
          <p:cNvCxnSpPr>
            <a:cxnSpLocks/>
          </p:cNvCxnSpPr>
          <p:nvPr/>
        </p:nvCxnSpPr>
        <p:spPr>
          <a:xfrm flipV="1">
            <a:off x="3343975" y="4709782"/>
            <a:ext cx="405443" cy="32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BA60E713-B047-4322-8B7D-2CBC93AABAFB}"/>
              </a:ext>
            </a:extLst>
          </p:cNvPr>
          <p:cNvCxnSpPr>
            <a:cxnSpLocks/>
            <a:endCxn id="96" idx="3"/>
          </p:cNvCxnSpPr>
          <p:nvPr/>
        </p:nvCxnSpPr>
        <p:spPr>
          <a:xfrm>
            <a:off x="5360158" y="1505436"/>
            <a:ext cx="644209" cy="1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1DE8B9D7-561B-4511-8F7D-5DA73FA8996C}"/>
              </a:ext>
            </a:extLst>
          </p:cNvPr>
          <p:cNvCxnSpPr>
            <a:cxnSpLocks/>
            <a:endCxn id="100" idx="1"/>
          </p:cNvCxnSpPr>
          <p:nvPr/>
        </p:nvCxnSpPr>
        <p:spPr>
          <a:xfrm>
            <a:off x="5360158" y="2220986"/>
            <a:ext cx="2275972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3C986AC8-7DBF-4621-8CC7-8CC3BBBAB747}"/>
              </a:ext>
            </a:extLst>
          </p:cNvPr>
          <p:cNvCxnSpPr>
            <a:cxnSpLocks/>
          </p:cNvCxnSpPr>
          <p:nvPr/>
        </p:nvCxnSpPr>
        <p:spPr>
          <a:xfrm flipH="1">
            <a:off x="5360158" y="1505436"/>
            <a:ext cx="1032" cy="7155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2EE7CDC8-9C0A-4BFE-9D6C-CAC7B641246C}"/>
              </a:ext>
            </a:extLst>
          </p:cNvPr>
          <p:cNvCxnSpPr>
            <a:cxnSpLocks/>
            <a:stCxn id="92" idx="0"/>
          </p:cNvCxnSpPr>
          <p:nvPr/>
        </p:nvCxnSpPr>
        <p:spPr>
          <a:xfrm flipV="1">
            <a:off x="4787974" y="1729102"/>
            <a:ext cx="582713" cy="3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>
            <a:extLst>
              <a:ext uri="{FF2B5EF4-FFF2-40B4-BE49-F238E27FC236}">
                <a16:creationId xmlns:a16="http://schemas.microsoft.com/office/drawing/2014/main" id="{FB55BAA8-F4E7-46D3-AA41-98751C5149B0}"/>
              </a:ext>
            </a:extLst>
          </p:cNvPr>
          <p:cNvCxnSpPr>
            <a:cxnSpLocks/>
            <a:endCxn id="101" idx="1"/>
          </p:cNvCxnSpPr>
          <p:nvPr/>
        </p:nvCxnSpPr>
        <p:spPr>
          <a:xfrm flipV="1">
            <a:off x="5945831" y="2716506"/>
            <a:ext cx="1690299" cy="198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CA1ADBBC-ADB8-4938-90B5-4A36D9F333EF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5956360" y="3212022"/>
            <a:ext cx="1679770" cy="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C61BF8AB-2C4D-4625-9A59-78128C720595}"/>
              </a:ext>
            </a:extLst>
          </p:cNvPr>
          <p:cNvCxnSpPr>
            <a:cxnSpLocks/>
          </p:cNvCxnSpPr>
          <p:nvPr/>
        </p:nvCxnSpPr>
        <p:spPr>
          <a:xfrm>
            <a:off x="5956360" y="2736347"/>
            <a:ext cx="1" cy="4756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8F45049C-C128-4B22-9701-C6F30F8533AF}"/>
              </a:ext>
            </a:extLst>
          </p:cNvPr>
          <p:cNvCxnSpPr>
            <a:cxnSpLocks/>
          </p:cNvCxnSpPr>
          <p:nvPr/>
        </p:nvCxnSpPr>
        <p:spPr>
          <a:xfrm flipV="1">
            <a:off x="5550917" y="2940574"/>
            <a:ext cx="405443" cy="32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B4FD01F2-DDA5-4075-86EB-FE22B3068735}"/>
              </a:ext>
            </a:extLst>
          </p:cNvPr>
          <p:cNvCxnSpPr>
            <a:cxnSpLocks/>
          </p:cNvCxnSpPr>
          <p:nvPr/>
        </p:nvCxnSpPr>
        <p:spPr>
          <a:xfrm>
            <a:off x="5343632" y="3923930"/>
            <a:ext cx="644209" cy="1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>
            <a:extLst>
              <a:ext uri="{FF2B5EF4-FFF2-40B4-BE49-F238E27FC236}">
                <a16:creationId xmlns:a16="http://schemas.microsoft.com/office/drawing/2014/main" id="{3B9C2F3A-8211-4EC5-8070-14B1A0FF57AB}"/>
              </a:ext>
            </a:extLst>
          </p:cNvPr>
          <p:cNvCxnSpPr>
            <a:cxnSpLocks/>
            <a:endCxn id="104" idx="1"/>
          </p:cNvCxnSpPr>
          <p:nvPr/>
        </p:nvCxnSpPr>
        <p:spPr>
          <a:xfrm flipV="1">
            <a:off x="5343632" y="4698578"/>
            <a:ext cx="2292498" cy="112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A2DC2103-F956-4011-A2D1-BB0887E1E5AD}"/>
              </a:ext>
            </a:extLst>
          </p:cNvPr>
          <p:cNvCxnSpPr>
            <a:cxnSpLocks/>
          </p:cNvCxnSpPr>
          <p:nvPr/>
        </p:nvCxnSpPr>
        <p:spPr>
          <a:xfrm>
            <a:off x="5344664" y="3923930"/>
            <a:ext cx="15494" cy="7858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8F7BC4C4-0B9F-439E-B6C0-DE73EADB8C0E}"/>
              </a:ext>
            </a:extLst>
          </p:cNvPr>
          <p:cNvCxnSpPr>
            <a:cxnSpLocks/>
            <a:stCxn id="93" idx="0"/>
          </p:cNvCxnSpPr>
          <p:nvPr/>
        </p:nvCxnSpPr>
        <p:spPr>
          <a:xfrm>
            <a:off x="4787974" y="4195966"/>
            <a:ext cx="5721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6C5D043B-5545-40A4-98FF-89620056091C}"/>
              </a:ext>
            </a:extLst>
          </p:cNvPr>
          <p:cNvCxnSpPr>
            <a:cxnSpLocks/>
            <a:endCxn id="105" idx="1"/>
          </p:cNvCxnSpPr>
          <p:nvPr/>
        </p:nvCxnSpPr>
        <p:spPr>
          <a:xfrm>
            <a:off x="5891858" y="5194096"/>
            <a:ext cx="17442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51FC80AC-7C75-4F31-8A6B-2BDF3A802CBD}"/>
              </a:ext>
            </a:extLst>
          </p:cNvPr>
          <p:cNvCxnSpPr>
            <a:cxnSpLocks/>
            <a:endCxn id="106" idx="1"/>
          </p:cNvCxnSpPr>
          <p:nvPr/>
        </p:nvCxnSpPr>
        <p:spPr>
          <a:xfrm>
            <a:off x="5891858" y="5689612"/>
            <a:ext cx="174427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DF5573EE-79CB-4007-BE43-721648563374}"/>
              </a:ext>
            </a:extLst>
          </p:cNvPr>
          <p:cNvCxnSpPr>
            <a:cxnSpLocks/>
          </p:cNvCxnSpPr>
          <p:nvPr/>
        </p:nvCxnSpPr>
        <p:spPr>
          <a:xfrm>
            <a:off x="5891858" y="5204017"/>
            <a:ext cx="1" cy="47567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箭头连接符 136">
            <a:extLst>
              <a:ext uri="{FF2B5EF4-FFF2-40B4-BE49-F238E27FC236}">
                <a16:creationId xmlns:a16="http://schemas.microsoft.com/office/drawing/2014/main" id="{5BBBD5A1-739E-4DEE-AAB8-F853D3574CB6}"/>
              </a:ext>
            </a:extLst>
          </p:cNvPr>
          <p:cNvCxnSpPr>
            <a:cxnSpLocks/>
            <a:stCxn id="94" idx="0"/>
          </p:cNvCxnSpPr>
          <p:nvPr/>
        </p:nvCxnSpPr>
        <p:spPr>
          <a:xfrm>
            <a:off x="4787974" y="5380833"/>
            <a:ext cx="11038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箭头连接符 137">
            <a:extLst>
              <a:ext uri="{FF2B5EF4-FFF2-40B4-BE49-F238E27FC236}">
                <a16:creationId xmlns:a16="http://schemas.microsoft.com/office/drawing/2014/main" id="{2613EC64-9452-468E-A859-2AB8BDD1A9CC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7240409" y="1229951"/>
            <a:ext cx="39572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8D9D39B6-4FA3-4CD2-B43A-73F1A00BDB97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7230911" y="1718374"/>
            <a:ext cx="405219" cy="70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A1E284D3-2885-427D-A855-28F5CD8F4C38}"/>
              </a:ext>
            </a:extLst>
          </p:cNvPr>
          <p:cNvCxnSpPr>
            <a:cxnSpLocks/>
          </p:cNvCxnSpPr>
          <p:nvPr/>
        </p:nvCxnSpPr>
        <p:spPr>
          <a:xfrm>
            <a:off x="7230911" y="1229951"/>
            <a:ext cx="0" cy="4884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005E7F22-B2E7-460A-8D81-A2585C13AA30}"/>
              </a:ext>
            </a:extLst>
          </p:cNvPr>
          <p:cNvCxnSpPr>
            <a:cxnSpLocks/>
            <a:stCxn id="96" idx="0"/>
          </p:cNvCxnSpPr>
          <p:nvPr/>
        </p:nvCxnSpPr>
        <p:spPr>
          <a:xfrm>
            <a:off x="6904467" y="1507258"/>
            <a:ext cx="299615" cy="1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8312133C-ADBD-4E87-AE48-49F0303B26D6}"/>
              </a:ext>
            </a:extLst>
          </p:cNvPr>
          <p:cNvCxnSpPr>
            <a:cxnSpLocks/>
            <a:endCxn id="102" idx="1"/>
          </p:cNvCxnSpPr>
          <p:nvPr/>
        </p:nvCxnSpPr>
        <p:spPr>
          <a:xfrm>
            <a:off x="7240409" y="3707542"/>
            <a:ext cx="3957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>
            <a:extLst>
              <a:ext uri="{FF2B5EF4-FFF2-40B4-BE49-F238E27FC236}">
                <a16:creationId xmlns:a16="http://schemas.microsoft.com/office/drawing/2014/main" id="{6CFA9DCB-9EEF-431A-92D9-081621CAB422}"/>
              </a:ext>
            </a:extLst>
          </p:cNvPr>
          <p:cNvCxnSpPr>
            <a:cxnSpLocks/>
            <a:endCxn id="103" idx="1"/>
          </p:cNvCxnSpPr>
          <p:nvPr/>
        </p:nvCxnSpPr>
        <p:spPr>
          <a:xfrm>
            <a:off x="7261201" y="4195966"/>
            <a:ext cx="374929" cy="70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23E39700-CB62-470A-90FC-D36F80801D82}"/>
              </a:ext>
            </a:extLst>
          </p:cNvPr>
          <p:cNvCxnSpPr>
            <a:cxnSpLocks/>
          </p:cNvCxnSpPr>
          <p:nvPr/>
        </p:nvCxnSpPr>
        <p:spPr>
          <a:xfrm>
            <a:off x="7261201" y="3714637"/>
            <a:ext cx="0" cy="4884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接箭头连接符 144">
            <a:extLst>
              <a:ext uri="{FF2B5EF4-FFF2-40B4-BE49-F238E27FC236}">
                <a16:creationId xmlns:a16="http://schemas.microsoft.com/office/drawing/2014/main" id="{B44D52E2-BA5A-47AA-9EA4-93515B960E72}"/>
              </a:ext>
            </a:extLst>
          </p:cNvPr>
          <p:cNvCxnSpPr>
            <a:cxnSpLocks/>
            <a:stCxn id="97" idx="0"/>
          </p:cNvCxnSpPr>
          <p:nvPr/>
        </p:nvCxnSpPr>
        <p:spPr>
          <a:xfrm>
            <a:off x="6904467" y="3925753"/>
            <a:ext cx="326444" cy="90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>
            <a:extLst>
              <a:ext uri="{FF2B5EF4-FFF2-40B4-BE49-F238E27FC236}">
                <a16:creationId xmlns:a16="http://schemas.microsoft.com/office/drawing/2014/main" id="{8F04ED91-6DB1-4991-8DCE-1862841B1FC3}"/>
              </a:ext>
            </a:extLst>
          </p:cNvPr>
          <p:cNvSpPr/>
          <p:nvPr/>
        </p:nvSpPr>
        <p:spPr>
          <a:xfrm>
            <a:off x="6287126" y="5555355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FBC4AF88-2DB2-4FD8-AF07-8410ACCF72EE}"/>
              </a:ext>
            </a:extLst>
          </p:cNvPr>
          <p:cNvSpPr/>
          <p:nvPr/>
        </p:nvSpPr>
        <p:spPr>
          <a:xfrm>
            <a:off x="3586824" y="1777162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ADED2BAD-1CB1-4988-9BBA-A3F3957FEF51}"/>
              </a:ext>
            </a:extLst>
          </p:cNvPr>
          <p:cNvSpPr/>
          <p:nvPr/>
        </p:nvSpPr>
        <p:spPr>
          <a:xfrm>
            <a:off x="5493403" y="1427537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E39BA850-724F-4F5D-BC80-5BAA6D332FD4}"/>
              </a:ext>
            </a:extLst>
          </p:cNvPr>
          <p:cNvSpPr/>
          <p:nvPr/>
        </p:nvSpPr>
        <p:spPr>
          <a:xfrm>
            <a:off x="7160638" y="1133072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DE5D31D4-4BEB-47E2-802D-4BB9B4AD37BA}"/>
              </a:ext>
            </a:extLst>
          </p:cNvPr>
          <p:cNvSpPr/>
          <p:nvPr/>
        </p:nvSpPr>
        <p:spPr>
          <a:xfrm>
            <a:off x="7160638" y="1621494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10D2DC49-65BD-4298-AF08-D7E10DD1F68F}"/>
              </a:ext>
            </a:extLst>
          </p:cNvPr>
          <p:cNvSpPr/>
          <p:nvPr/>
        </p:nvSpPr>
        <p:spPr>
          <a:xfrm>
            <a:off x="5495606" y="2120412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D45FECA7-CE67-4B25-9912-B940D60E6DEA}"/>
              </a:ext>
            </a:extLst>
          </p:cNvPr>
          <p:cNvSpPr/>
          <p:nvPr/>
        </p:nvSpPr>
        <p:spPr>
          <a:xfrm>
            <a:off x="3585589" y="2463794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C82EA118-DFA5-4282-A3B4-56CFDFA2C807}"/>
              </a:ext>
            </a:extLst>
          </p:cNvPr>
          <p:cNvSpPr/>
          <p:nvPr/>
        </p:nvSpPr>
        <p:spPr>
          <a:xfrm>
            <a:off x="6287126" y="2626720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F131A0A6-91DE-4398-9751-24EFD3F8BCDC}"/>
              </a:ext>
            </a:extLst>
          </p:cNvPr>
          <p:cNvSpPr/>
          <p:nvPr/>
        </p:nvSpPr>
        <p:spPr>
          <a:xfrm>
            <a:off x="6287126" y="3087774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E4755B53-1392-4812-95FD-C906C5E15549}"/>
              </a:ext>
            </a:extLst>
          </p:cNvPr>
          <p:cNvSpPr/>
          <p:nvPr/>
        </p:nvSpPr>
        <p:spPr>
          <a:xfrm>
            <a:off x="6290014" y="5062408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AA7229B3-E1C2-41B3-A7D5-865398486BA7}"/>
              </a:ext>
            </a:extLst>
          </p:cNvPr>
          <p:cNvSpPr/>
          <p:nvPr/>
        </p:nvSpPr>
        <p:spPr>
          <a:xfrm>
            <a:off x="7160637" y="3602025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13386A3-B58C-40AD-9548-3226DBE68621}"/>
              </a:ext>
            </a:extLst>
          </p:cNvPr>
          <p:cNvSpPr/>
          <p:nvPr/>
        </p:nvSpPr>
        <p:spPr>
          <a:xfrm>
            <a:off x="5473967" y="3784467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AB5ED2EA-51D5-4559-8D7A-22296E11DCCE}"/>
              </a:ext>
            </a:extLst>
          </p:cNvPr>
          <p:cNvSpPr/>
          <p:nvPr/>
        </p:nvSpPr>
        <p:spPr>
          <a:xfrm>
            <a:off x="3605404" y="4293770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B98A6038-C8C6-4F00-ACB3-B70BDB048349}"/>
              </a:ext>
            </a:extLst>
          </p:cNvPr>
          <p:cNvSpPr/>
          <p:nvPr/>
        </p:nvSpPr>
        <p:spPr>
          <a:xfrm>
            <a:off x="3585589" y="4941637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7DD3E056-4894-41D5-94B0-372924DFED41}"/>
              </a:ext>
            </a:extLst>
          </p:cNvPr>
          <p:cNvSpPr/>
          <p:nvPr/>
        </p:nvSpPr>
        <p:spPr>
          <a:xfrm>
            <a:off x="5465611" y="4578943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C1E823F4-D574-49A9-9EF8-88DC0CC48F36}"/>
              </a:ext>
            </a:extLst>
          </p:cNvPr>
          <p:cNvSpPr/>
          <p:nvPr/>
        </p:nvSpPr>
        <p:spPr>
          <a:xfrm>
            <a:off x="7144151" y="4121936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3932721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常用统计方法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67CAA80-BE6D-4977-B0A3-B6F16EFFF040}"/>
              </a:ext>
            </a:extLst>
          </p:cNvPr>
          <p:cNvSpPr/>
          <p:nvPr/>
        </p:nvSpPr>
        <p:spPr>
          <a:xfrm>
            <a:off x="836599" y="2652973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定性数据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449F96-E7A0-42CF-8137-91251EA35468}"/>
              </a:ext>
            </a:extLst>
          </p:cNvPr>
          <p:cNvSpPr/>
          <p:nvPr/>
        </p:nvSpPr>
        <p:spPr>
          <a:xfrm>
            <a:off x="1554653" y="1981304"/>
            <a:ext cx="1440649" cy="2913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四格表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494184-D13C-4C59-8875-356F80B6B290}"/>
              </a:ext>
            </a:extLst>
          </p:cNvPr>
          <p:cNvSpPr/>
          <p:nvPr/>
        </p:nvSpPr>
        <p:spPr>
          <a:xfrm>
            <a:off x="1563718" y="4423252"/>
            <a:ext cx="1431583" cy="3235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R*C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表</a:t>
            </a:r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5394B919-FB99-4A29-9113-E2F480F6FF3E}"/>
              </a:ext>
            </a:extLst>
          </p:cNvPr>
          <p:cNvSpPr/>
          <p:nvPr/>
        </p:nvSpPr>
        <p:spPr>
          <a:xfrm>
            <a:off x="3559485" y="1999962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独立</a:t>
            </a:r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id="{07BBA16B-81A0-4CDC-8834-DCB9D055AD55}"/>
              </a:ext>
            </a:extLst>
          </p:cNvPr>
          <p:cNvSpPr/>
          <p:nvPr/>
        </p:nvSpPr>
        <p:spPr>
          <a:xfrm>
            <a:off x="3559484" y="4445089"/>
            <a:ext cx="792088" cy="277103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独立</a:t>
            </a: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id="{ABB045C8-F2C9-4213-B178-85580F8A37DA}"/>
              </a:ext>
            </a:extLst>
          </p:cNvPr>
          <p:cNvSpPr/>
          <p:nvPr/>
        </p:nvSpPr>
        <p:spPr>
          <a:xfrm>
            <a:off x="5011533" y="1494986"/>
            <a:ext cx="2992171" cy="275015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卡方检验、准确概率</a:t>
            </a:r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C6A22BBC-5770-4CB6-97EA-DB7132EAD125}"/>
              </a:ext>
            </a:extLst>
          </p:cNvPr>
          <p:cNvSpPr/>
          <p:nvPr/>
        </p:nvSpPr>
        <p:spPr>
          <a:xfrm>
            <a:off x="5011533" y="3925925"/>
            <a:ext cx="2992172" cy="281857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卡方检验、准确概率</a:t>
            </a:r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88F5228A-018A-40D0-9723-7F610545037E}"/>
              </a:ext>
            </a:extLst>
          </p:cNvPr>
          <p:cNvSpPr/>
          <p:nvPr/>
        </p:nvSpPr>
        <p:spPr>
          <a:xfrm>
            <a:off x="5011534" y="5110792"/>
            <a:ext cx="2992172" cy="297835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McNemar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-Bowker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配对卡方</a:t>
            </a:r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3E6BEB9B-DFFC-41CD-99C1-1470C354BDBF}"/>
              </a:ext>
            </a:extLst>
          </p:cNvPr>
          <p:cNvSpPr/>
          <p:nvPr/>
        </p:nvSpPr>
        <p:spPr>
          <a:xfrm>
            <a:off x="5011534" y="2693058"/>
            <a:ext cx="2992172" cy="297835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McNemar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配对卡方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E961F7B-7DDF-43E5-ABE3-6B55B09CC75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339126" y="2126962"/>
            <a:ext cx="215527" cy="22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A522202-69A6-4BE4-8565-EBA4D046EFE4}"/>
              </a:ext>
            </a:extLst>
          </p:cNvPr>
          <p:cNvCxnSpPr>
            <a:cxnSpLocks/>
          </p:cNvCxnSpPr>
          <p:nvPr/>
        </p:nvCxnSpPr>
        <p:spPr>
          <a:xfrm>
            <a:off x="1339127" y="4635978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764D4D7-FF26-4BB0-A082-B1C24412BBFA}"/>
              </a:ext>
            </a:extLst>
          </p:cNvPr>
          <p:cNvCxnSpPr>
            <a:cxnSpLocks/>
          </p:cNvCxnSpPr>
          <p:nvPr/>
        </p:nvCxnSpPr>
        <p:spPr>
          <a:xfrm>
            <a:off x="1339126" y="2129243"/>
            <a:ext cx="1" cy="25067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85FA459-19B4-4A4D-B9E7-46127E3D563D}"/>
              </a:ext>
            </a:extLst>
          </p:cNvPr>
          <p:cNvCxnSpPr>
            <a:cxnSpLocks/>
          </p:cNvCxnSpPr>
          <p:nvPr/>
        </p:nvCxnSpPr>
        <p:spPr>
          <a:xfrm>
            <a:off x="1124631" y="3278662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7338A05-2D9F-4143-9CED-0ACEC39E09E6}"/>
              </a:ext>
            </a:extLst>
          </p:cNvPr>
          <p:cNvCxnSpPr>
            <a:cxnSpLocks/>
            <a:stCxn id="5" idx="3"/>
            <a:endCxn id="7" idx="3"/>
          </p:cNvCxnSpPr>
          <p:nvPr/>
        </p:nvCxnSpPr>
        <p:spPr>
          <a:xfrm>
            <a:off x="2995302" y="2126962"/>
            <a:ext cx="564183" cy="115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097AF49-1026-4512-836D-34714EA84588}"/>
              </a:ext>
            </a:extLst>
          </p:cNvPr>
          <p:cNvCxnSpPr>
            <a:cxnSpLocks/>
            <a:stCxn id="6" idx="3"/>
            <a:endCxn id="8" idx="3"/>
          </p:cNvCxnSpPr>
          <p:nvPr/>
        </p:nvCxnSpPr>
        <p:spPr>
          <a:xfrm flipV="1">
            <a:off x="2995301" y="4583641"/>
            <a:ext cx="564183" cy="13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EEA0E48-A9BC-411F-9A0C-C8017080E717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4746487" y="1625549"/>
            <a:ext cx="265046" cy="6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E1F766D-2AB9-4FF1-8052-601AD29C03D1}"/>
              </a:ext>
            </a:extLst>
          </p:cNvPr>
          <p:cNvCxnSpPr>
            <a:cxnSpLocks/>
          </p:cNvCxnSpPr>
          <p:nvPr/>
        </p:nvCxnSpPr>
        <p:spPr>
          <a:xfrm>
            <a:off x="4746487" y="2830204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C66944D7-54B1-4C66-81E7-1A5DBD9F7530}"/>
              </a:ext>
            </a:extLst>
          </p:cNvPr>
          <p:cNvCxnSpPr>
            <a:cxnSpLocks/>
          </p:cNvCxnSpPr>
          <p:nvPr/>
        </p:nvCxnSpPr>
        <p:spPr>
          <a:xfrm flipH="1">
            <a:off x="4747519" y="1633537"/>
            <a:ext cx="9497" cy="11966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A15DFD1-75A6-473F-9D6D-51F4D5C0F90C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4351573" y="2135307"/>
            <a:ext cx="405443" cy="32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CDA701E-CA0C-4CAD-8771-888A176C91AC}"/>
              </a:ext>
            </a:extLst>
          </p:cNvPr>
          <p:cNvCxnSpPr>
            <a:cxnSpLocks/>
          </p:cNvCxnSpPr>
          <p:nvPr/>
        </p:nvCxnSpPr>
        <p:spPr>
          <a:xfrm>
            <a:off x="4754537" y="4042600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23806646-BF0B-4480-8BAD-A915F79DBF34}"/>
              </a:ext>
            </a:extLst>
          </p:cNvPr>
          <p:cNvCxnSpPr>
            <a:cxnSpLocks/>
          </p:cNvCxnSpPr>
          <p:nvPr/>
        </p:nvCxnSpPr>
        <p:spPr>
          <a:xfrm>
            <a:off x="4754537" y="5247255"/>
            <a:ext cx="265048" cy="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8865ED1-F923-4CCB-917F-2AC36E58B59E}"/>
              </a:ext>
            </a:extLst>
          </p:cNvPr>
          <p:cNvCxnSpPr>
            <a:cxnSpLocks/>
          </p:cNvCxnSpPr>
          <p:nvPr/>
        </p:nvCxnSpPr>
        <p:spPr>
          <a:xfrm flipH="1">
            <a:off x="4755569" y="4050588"/>
            <a:ext cx="9497" cy="11966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D5B987E1-9828-43E9-B301-0FA855CD37F9}"/>
              </a:ext>
            </a:extLst>
          </p:cNvPr>
          <p:cNvCxnSpPr>
            <a:cxnSpLocks/>
          </p:cNvCxnSpPr>
          <p:nvPr/>
        </p:nvCxnSpPr>
        <p:spPr>
          <a:xfrm flipV="1">
            <a:off x="4359623" y="4578293"/>
            <a:ext cx="405443" cy="32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61F6E4F1-06E8-4D84-9CCB-DE1F0E5BE6C2}"/>
              </a:ext>
            </a:extLst>
          </p:cNvPr>
          <p:cNvSpPr/>
          <p:nvPr/>
        </p:nvSpPr>
        <p:spPr>
          <a:xfrm>
            <a:off x="4601238" y="1719062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0D64DC6-B43B-4C3F-9D9D-410E4F3E9027}"/>
              </a:ext>
            </a:extLst>
          </p:cNvPr>
          <p:cNvSpPr/>
          <p:nvPr/>
        </p:nvSpPr>
        <p:spPr>
          <a:xfrm>
            <a:off x="4601238" y="2364768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ABFB1F5-2111-459F-AEE9-16BEEACEA41E}"/>
              </a:ext>
            </a:extLst>
          </p:cNvPr>
          <p:cNvSpPr/>
          <p:nvPr/>
        </p:nvSpPr>
        <p:spPr>
          <a:xfrm>
            <a:off x="4621052" y="4162281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4DE9676-4373-431D-9A89-3571EB9710FC}"/>
              </a:ext>
            </a:extLst>
          </p:cNvPr>
          <p:cNvSpPr/>
          <p:nvPr/>
        </p:nvSpPr>
        <p:spPr>
          <a:xfrm>
            <a:off x="4601237" y="4810148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2449948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常用统计方法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F06D51A-1E29-4297-8A96-C3E52F1BE364}"/>
              </a:ext>
            </a:extLst>
          </p:cNvPr>
          <p:cNvSpPr/>
          <p:nvPr/>
        </p:nvSpPr>
        <p:spPr>
          <a:xfrm>
            <a:off x="1906413" y="2499734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计量数据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935C23-FC59-47D0-AA35-8C9652812683}"/>
              </a:ext>
            </a:extLst>
          </p:cNvPr>
          <p:cNvSpPr/>
          <p:nvPr/>
        </p:nvSpPr>
        <p:spPr>
          <a:xfrm>
            <a:off x="2624468" y="1327932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连续性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F814C3-A654-43DC-967B-EE39E505BDF1}"/>
              </a:ext>
            </a:extLst>
          </p:cNvPr>
          <p:cNvSpPr/>
          <p:nvPr/>
        </p:nvSpPr>
        <p:spPr>
          <a:xfrm>
            <a:off x="2633533" y="3800174"/>
            <a:ext cx="288032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分类型</a:t>
            </a:r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B55BA2B8-FB59-40C0-9148-71526A66E908}"/>
              </a:ext>
            </a:extLst>
          </p:cNvPr>
          <p:cNvSpPr/>
          <p:nvPr/>
        </p:nvSpPr>
        <p:spPr>
          <a:xfrm>
            <a:off x="3149294" y="4296287"/>
            <a:ext cx="1277072" cy="317775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时间变量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3F12FD-8BF5-4B29-AC44-880AD1643BC4}"/>
              </a:ext>
            </a:extLst>
          </p:cNvPr>
          <p:cNvSpPr/>
          <p:nvPr/>
        </p:nvSpPr>
        <p:spPr>
          <a:xfrm>
            <a:off x="7364173" y="3324007"/>
            <a:ext cx="2518944" cy="3265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二分类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Logistic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回归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B5AA20-291A-41FF-8EDC-807EFD34BC6D}"/>
              </a:ext>
            </a:extLst>
          </p:cNvPr>
          <p:cNvSpPr/>
          <p:nvPr/>
        </p:nvSpPr>
        <p:spPr>
          <a:xfrm>
            <a:off x="7364174" y="3819524"/>
            <a:ext cx="2502610" cy="3265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无序多分类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Logistic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回归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646822B-ED46-486F-8B44-3699897DD4F2}"/>
              </a:ext>
            </a:extLst>
          </p:cNvPr>
          <p:cNvSpPr/>
          <p:nvPr/>
        </p:nvSpPr>
        <p:spPr>
          <a:xfrm>
            <a:off x="7364174" y="4315042"/>
            <a:ext cx="2502610" cy="334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有序多分类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Logistic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回归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2FA8739-B506-47E4-ACE0-48B5361D50CA}"/>
              </a:ext>
            </a:extLst>
          </p:cNvPr>
          <p:cNvSpPr/>
          <p:nvPr/>
        </p:nvSpPr>
        <p:spPr>
          <a:xfrm>
            <a:off x="7364173" y="5003197"/>
            <a:ext cx="2502609" cy="3218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重复测量方差分析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B1436A2-446A-417B-BE89-1B0DCA63FC5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408940" y="1976004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0378DB5-0C7B-4797-B459-9509E695210B}"/>
              </a:ext>
            </a:extLst>
          </p:cNvPr>
          <p:cNvCxnSpPr>
            <a:cxnSpLocks/>
          </p:cNvCxnSpPr>
          <p:nvPr/>
        </p:nvCxnSpPr>
        <p:spPr>
          <a:xfrm>
            <a:off x="2408941" y="4482739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CC1A5CF-049D-4552-B2DD-1EFF71C0DA30}"/>
              </a:ext>
            </a:extLst>
          </p:cNvPr>
          <p:cNvCxnSpPr>
            <a:cxnSpLocks/>
          </p:cNvCxnSpPr>
          <p:nvPr/>
        </p:nvCxnSpPr>
        <p:spPr>
          <a:xfrm>
            <a:off x="2408940" y="1976004"/>
            <a:ext cx="1" cy="250673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058EC5A-3A3E-4304-BE0B-91244C2F2FFA}"/>
              </a:ext>
            </a:extLst>
          </p:cNvPr>
          <p:cNvCxnSpPr>
            <a:cxnSpLocks/>
          </p:cNvCxnSpPr>
          <p:nvPr/>
        </p:nvCxnSpPr>
        <p:spPr>
          <a:xfrm>
            <a:off x="2194445" y="3125423"/>
            <a:ext cx="2155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FC306D8-BBCC-4495-8405-79583F89AADF}"/>
              </a:ext>
            </a:extLst>
          </p:cNvPr>
          <p:cNvCxnSpPr>
            <a:cxnSpLocks/>
            <a:stCxn id="5" idx="3"/>
            <a:endCxn id="34" idx="1"/>
          </p:cNvCxnSpPr>
          <p:nvPr/>
        </p:nvCxnSpPr>
        <p:spPr>
          <a:xfrm flipV="1">
            <a:off x="2912500" y="1975201"/>
            <a:ext cx="4455961" cy="8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E89A205-C3B9-4F5E-8FAE-18CFD9AF267F}"/>
              </a:ext>
            </a:extLst>
          </p:cNvPr>
          <p:cNvCxnSpPr>
            <a:cxnSpLocks/>
            <a:stCxn id="6" idx="3"/>
            <a:endCxn id="7" idx="3"/>
          </p:cNvCxnSpPr>
          <p:nvPr/>
        </p:nvCxnSpPr>
        <p:spPr>
          <a:xfrm>
            <a:off x="2921565" y="4448246"/>
            <a:ext cx="227729" cy="69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45516057-E99A-4670-95BB-D7499A146108}"/>
              </a:ext>
            </a:extLst>
          </p:cNvPr>
          <p:cNvCxnSpPr>
            <a:cxnSpLocks/>
            <a:endCxn id="30" idx="3"/>
          </p:cNvCxnSpPr>
          <p:nvPr/>
        </p:nvCxnSpPr>
        <p:spPr>
          <a:xfrm>
            <a:off x="4948487" y="3979517"/>
            <a:ext cx="566964" cy="44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797E598-55C3-49BD-B9B0-8A0FCC82C7D9}"/>
              </a:ext>
            </a:extLst>
          </p:cNvPr>
          <p:cNvCxnSpPr>
            <a:cxnSpLocks/>
          </p:cNvCxnSpPr>
          <p:nvPr/>
        </p:nvCxnSpPr>
        <p:spPr>
          <a:xfrm flipH="1">
            <a:off x="4938990" y="3959376"/>
            <a:ext cx="9497" cy="119666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2BFB46D-3CBB-4CD8-8851-B419E092425B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4426366" y="4455175"/>
            <a:ext cx="5126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370BBE2-3DEA-40C0-822E-54E1F9C84B41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34789" y="4481783"/>
            <a:ext cx="429385" cy="6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0F8A383-E215-4A60-BB65-92CD04298CBA}"/>
              </a:ext>
            </a:extLst>
          </p:cNvPr>
          <p:cNvCxnSpPr>
            <a:cxnSpLocks/>
          </p:cNvCxnSpPr>
          <p:nvPr/>
        </p:nvCxnSpPr>
        <p:spPr>
          <a:xfrm>
            <a:off x="5157796" y="3484926"/>
            <a:ext cx="0" cy="98697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5915816-6021-4E00-92E0-C781990FF56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938990" y="5164108"/>
            <a:ext cx="242518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6DB32DA-0BCC-4AC6-8CE5-1B5D5782BEE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44949" y="3486103"/>
            <a:ext cx="419224" cy="11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C37D165-8404-4115-B7E0-71CF07ACA9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944949" y="3982798"/>
            <a:ext cx="419225" cy="11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C614B449-6CDD-4CD5-87B0-D26601B1AB73}"/>
              </a:ext>
            </a:extLst>
          </p:cNvPr>
          <p:cNvSpPr/>
          <p:nvPr/>
        </p:nvSpPr>
        <p:spPr>
          <a:xfrm>
            <a:off x="4749773" y="4986691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0066FF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是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E367849-6E21-4EB2-9A33-1761B2F7CCCE}"/>
              </a:ext>
            </a:extLst>
          </p:cNvPr>
          <p:cNvSpPr/>
          <p:nvPr/>
        </p:nvSpPr>
        <p:spPr>
          <a:xfrm>
            <a:off x="4738688" y="3926078"/>
            <a:ext cx="288027" cy="219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否</a:t>
            </a:r>
          </a:p>
        </p:txBody>
      </p:sp>
      <p:sp>
        <p:nvSpPr>
          <p:cNvPr id="29" name="六边形 28">
            <a:extLst>
              <a:ext uri="{FF2B5EF4-FFF2-40B4-BE49-F238E27FC236}">
                <a16:creationId xmlns:a16="http://schemas.microsoft.com/office/drawing/2014/main" id="{D290B4D7-EBD4-46B8-BA1B-21199224A5A8}"/>
              </a:ext>
            </a:extLst>
          </p:cNvPr>
          <p:cNvSpPr/>
          <p:nvPr/>
        </p:nvSpPr>
        <p:spPr>
          <a:xfrm>
            <a:off x="5515451" y="3324007"/>
            <a:ext cx="1429498" cy="32183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二分类</a:t>
            </a:r>
          </a:p>
        </p:txBody>
      </p:sp>
      <p:sp>
        <p:nvSpPr>
          <p:cNvPr id="30" name="六边形 29">
            <a:extLst>
              <a:ext uri="{FF2B5EF4-FFF2-40B4-BE49-F238E27FC236}">
                <a16:creationId xmlns:a16="http://schemas.microsoft.com/office/drawing/2014/main" id="{250CB7C5-E2AC-4E1F-9141-7755AFF214F5}"/>
              </a:ext>
            </a:extLst>
          </p:cNvPr>
          <p:cNvSpPr/>
          <p:nvPr/>
        </p:nvSpPr>
        <p:spPr>
          <a:xfrm>
            <a:off x="5515451" y="3823045"/>
            <a:ext cx="1429498" cy="32183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无序多分类</a:t>
            </a:r>
          </a:p>
        </p:txBody>
      </p:sp>
      <p:sp>
        <p:nvSpPr>
          <p:cNvPr id="31" name="六边形 30">
            <a:extLst>
              <a:ext uri="{FF2B5EF4-FFF2-40B4-BE49-F238E27FC236}">
                <a16:creationId xmlns:a16="http://schemas.microsoft.com/office/drawing/2014/main" id="{BE2DB374-9931-4A0A-A95A-7D5F1573A203}"/>
              </a:ext>
            </a:extLst>
          </p:cNvPr>
          <p:cNvSpPr/>
          <p:nvPr/>
        </p:nvSpPr>
        <p:spPr>
          <a:xfrm>
            <a:off x="5515451" y="4310979"/>
            <a:ext cx="1429498" cy="321838"/>
          </a:xfrm>
          <a:prstGeom prst="hexag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有序多分类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169DF969-6161-4370-833D-64D5CF7098AA}"/>
              </a:ext>
            </a:extLst>
          </p:cNvPr>
          <p:cNvCxnSpPr>
            <a:cxnSpLocks/>
            <a:endCxn id="29" idx="3"/>
          </p:cNvCxnSpPr>
          <p:nvPr/>
        </p:nvCxnSpPr>
        <p:spPr>
          <a:xfrm flipV="1">
            <a:off x="5157796" y="3484926"/>
            <a:ext cx="357655" cy="1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1D0B5AB-2279-4F92-8ED0-F4C4F844DA58}"/>
              </a:ext>
            </a:extLst>
          </p:cNvPr>
          <p:cNvCxnSpPr>
            <a:cxnSpLocks/>
          </p:cNvCxnSpPr>
          <p:nvPr/>
        </p:nvCxnSpPr>
        <p:spPr>
          <a:xfrm>
            <a:off x="5157796" y="4471898"/>
            <a:ext cx="349649" cy="4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EBA1A760-319D-4935-83EF-B23EBAF7B1AD}"/>
              </a:ext>
            </a:extLst>
          </p:cNvPr>
          <p:cNvSpPr/>
          <p:nvPr/>
        </p:nvSpPr>
        <p:spPr>
          <a:xfrm>
            <a:off x="7368461" y="1811928"/>
            <a:ext cx="2518944" cy="3265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多元线性回归</a:t>
            </a:r>
          </a:p>
        </p:txBody>
      </p:sp>
    </p:spTree>
    <p:extLst>
      <p:ext uri="{BB962C8B-B14F-4D97-AF65-F5344CB8AC3E}">
        <p14:creationId xmlns:p14="http://schemas.microsoft.com/office/powerpoint/2010/main" val="1903430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中心效应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510B6F13-FD5E-41EC-AA0D-6223EE95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28" y="1196848"/>
            <a:ext cx="8460169" cy="22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4572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>
                <a:solidFill>
                  <a:schemeClr val="tx2"/>
                </a:solidFill>
                <a:latin typeface="+mn-lt"/>
                <a:ea typeface="+mn-ea"/>
                <a:sym typeface="Georgia" pitchFamily="18" charset="0"/>
              </a:defRPr>
            </a:lvl2pPr>
            <a:lvl3pPr marL="9144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BABA"/>
              </a:buClr>
              <a:buSzPct val="76000"/>
              <a:buFont typeface="Wingdings 3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3pPr>
            <a:lvl4pPr marL="1371600" indent="0" algn="ctr" defTabSz="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4643"/>
              </a:buClr>
              <a:buSzPct val="7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4pPr>
            <a:lvl5pPr marL="1828800" indent="0" algn="ctr" defTabSz="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5pPr>
            <a:lvl6pPr marL="22860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6pPr>
            <a:lvl7pPr marL="27432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7pPr>
            <a:lvl8pPr marL="32004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8pPr>
            <a:lvl9pPr marL="36576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9pPr>
          </a:lstStyle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2000" b="1" kern="0" dirty="0">
                <a:solidFill>
                  <a:schemeClr val="accent6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中心效应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常见无中心效应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有中心效应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无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交互作用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有中心效应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且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与处理组间存在交互作用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1006475" lvl="2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1800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定量的交互作用</a:t>
            </a:r>
            <a:endParaRPr lang="en-US" altLang="zh-CN" sz="1800" b="1" kern="0" dirty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1006475" lvl="2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1800" b="1" kern="0" dirty="0"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定性的交互作用</a:t>
            </a:r>
            <a:endParaRPr lang="en-US" altLang="zh-CN" sz="1800" b="1" kern="0" dirty="0"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9F1AE45-DAE9-48BA-9017-F92131514C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4665" y="3605163"/>
          <a:ext cx="3384376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87110">
                  <a:extLst>
                    <a:ext uri="{9D8B030D-6E8A-4147-A177-3AD203B41FA5}">
                      <a16:colId xmlns:a16="http://schemas.microsoft.com/office/drawing/2014/main" val="1119852295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3986018761"/>
                    </a:ext>
                  </a:extLst>
                </a:gridCol>
                <a:gridCol w="1269141">
                  <a:extLst>
                    <a:ext uri="{9D8B030D-6E8A-4147-A177-3AD203B41FA5}">
                      <a16:colId xmlns:a16="http://schemas.microsoft.com/office/drawing/2014/main" val="218504331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例</a:t>
                      </a:r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：</a:t>
                      </a:r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##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药物治疗上感有效率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0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中心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安慰剂组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01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90%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2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02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58%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4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03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36%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45218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884746D-4263-482E-A5C1-3CAE2E3902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49161" y="3640723"/>
          <a:ext cx="3384376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87110">
                  <a:extLst>
                    <a:ext uri="{9D8B030D-6E8A-4147-A177-3AD203B41FA5}">
                      <a16:colId xmlns:a16="http://schemas.microsoft.com/office/drawing/2014/main" val="1119852295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3986018761"/>
                    </a:ext>
                  </a:extLst>
                </a:gridCol>
                <a:gridCol w="1269141">
                  <a:extLst>
                    <a:ext uri="{9D8B030D-6E8A-4147-A177-3AD203B41FA5}">
                      <a16:colId xmlns:a16="http://schemas.microsoft.com/office/drawing/2014/main" val="218504331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例</a:t>
                      </a:r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2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：</a:t>
                      </a:r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##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药物治疗上感有效率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0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中心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安慰剂组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01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90%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2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02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40%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4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03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4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3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亚组分析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E9A23E-A56C-4B9C-806E-BBE3AC4C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590" y="1268760"/>
            <a:ext cx="8460169" cy="48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4572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>
                <a:solidFill>
                  <a:schemeClr val="tx2"/>
                </a:solidFill>
                <a:latin typeface="+mn-lt"/>
                <a:ea typeface="+mn-ea"/>
                <a:sym typeface="Georgia" pitchFamily="18" charset="0"/>
              </a:defRPr>
            </a:lvl2pPr>
            <a:lvl3pPr marL="9144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BABA"/>
              </a:buClr>
              <a:buSzPct val="76000"/>
              <a:buFont typeface="Wingdings 3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3pPr>
            <a:lvl4pPr marL="1371600" indent="0" algn="ctr" defTabSz="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4643"/>
              </a:buClr>
              <a:buSzPct val="7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4pPr>
            <a:lvl5pPr marL="1828800" indent="0" algn="ctr" defTabSz="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5pPr>
            <a:lvl6pPr marL="22860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6pPr>
            <a:lvl7pPr marL="27432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7pPr>
            <a:lvl8pPr marL="32004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8pPr>
            <a:lvl9pPr marL="36576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9pPr>
          </a:lstStyle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2000" b="1" kern="0" dirty="0">
                <a:solidFill>
                  <a:schemeClr val="accent6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亚组分析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通常是小样本，且未按亚组随机化，故对于亚组分析的解释应当慎重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60B30CF-F6B8-497A-BBA0-9A73FBCDC5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12463" y="2564808"/>
          <a:ext cx="7848872" cy="294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111985229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98601876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8504331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##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药物治疗上感有效率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0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安慰剂组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总体分析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75%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21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亚组分析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4382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男性患者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80%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62%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5806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未抽烟患者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90%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60%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1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首次用药患者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78%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18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重度患者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56%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4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8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多重性分析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4759AF-EB7B-4DAF-8B4D-0E3E51D73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403" y="1277706"/>
            <a:ext cx="84601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4572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>
                <a:solidFill>
                  <a:schemeClr val="tx2"/>
                </a:solidFill>
                <a:latin typeface="+mn-lt"/>
                <a:ea typeface="+mn-ea"/>
                <a:sym typeface="Georgia" pitchFamily="18" charset="0"/>
              </a:defRPr>
            </a:lvl2pPr>
            <a:lvl3pPr marL="9144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BABA"/>
              </a:buClr>
              <a:buSzPct val="76000"/>
              <a:buFont typeface="Wingdings 3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3pPr>
            <a:lvl4pPr marL="1371600" indent="0" algn="ctr" defTabSz="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4643"/>
              </a:buClr>
              <a:buSzPct val="7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4pPr>
            <a:lvl5pPr marL="1828800" indent="0" algn="ctr" defTabSz="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5pPr>
            <a:lvl6pPr marL="22860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6pPr>
            <a:lvl7pPr marL="27432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7pPr>
            <a:lvl8pPr marL="32004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8pPr>
            <a:lvl9pPr marL="36576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9pPr>
          </a:lstStyle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zh-CN" sz="2000" b="1" kern="0" dirty="0">
                <a:solidFill>
                  <a:schemeClr val="accent6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多重性问题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多个主要指标、多个组、多个时间点的比较、期中分析、亚组分析、多个分析集等，导致Ⅰ类错误概率增加的现象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BCA162A-7954-43CF-B7CA-416AE9EA9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047" y="2473667"/>
          <a:ext cx="3636992" cy="294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5232">
                  <a:extLst>
                    <a:ext uri="{9D8B030D-6E8A-4147-A177-3AD203B41FA5}">
                      <a16:colId xmlns:a16="http://schemas.microsoft.com/office/drawing/2014/main" val="11198522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86018761"/>
                    </a:ext>
                  </a:extLst>
                </a:gridCol>
                <a:gridCol w="1163648">
                  <a:extLst>
                    <a:ext uri="{9D8B030D-6E8A-4147-A177-3AD203B41FA5}">
                      <a16:colId xmlns:a16="http://schemas.microsoft.com/office/drawing/2014/main" val="218504331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##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药物治疗上感有效率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0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安慰剂组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总体疗效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75%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21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各个指标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4382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止咳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76%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5806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镇痛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76%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72%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1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解热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66%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60%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18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祛痰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86%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65%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45218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6F2FEE5-7AB2-4D6A-985D-B6A7F91FFEF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38200" y="2473667"/>
          <a:ext cx="3636992" cy="2946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65232">
                  <a:extLst>
                    <a:ext uri="{9D8B030D-6E8A-4147-A177-3AD203B41FA5}">
                      <a16:colId xmlns:a16="http://schemas.microsoft.com/office/drawing/2014/main" val="111985229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86018761"/>
                    </a:ext>
                  </a:extLst>
                </a:gridCol>
                <a:gridCol w="1163648">
                  <a:extLst>
                    <a:ext uri="{9D8B030D-6E8A-4147-A177-3AD203B41FA5}">
                      <a16:colId xmlns:a16="http://schemas.microsoft.com/office/drawing/2014/main" val="218504331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##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药物治疗高血压控制率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0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对照组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3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3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月后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75%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21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时间分析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4382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40%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22%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58067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14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</a:t>
                      </a: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80%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69%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18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 - 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2</a:t>
                      </a:r>
                      <a:r>
                        <a:rPr lang="zh-CN" altLang="en-US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76%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sz="1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4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5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</a:t>
            </a:r>
            <a:r>
              <a:rPr lang="zh-CN" altLang="en-US" dirty="0"/>
              <a:t>值统计学</a:t>
            </a:r>
            <a:r>
              <a:rPr lang="en-US" altLang="zh-CN" dirty="0"/>
              <a:t>/</a:t>
            </a:r>
            <a:r>
              <a:rPr lang="zh-CN" altLang="en-US" dirty="0"/>
              <a:t>临床意义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28</a:t>
            </a:fld>
            <a:endParaRPr lang="zh-CN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538C46B-A29D-490F-81A9-0F2C544F58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333" y="1628799"/>
          <a:ext cx="5389848" cy="32795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47462">
                  <a:extLst>
                    <a:ext uri="{9D8B030D-6E8A-4147-A177-3AD203B41FA5}">
                      <a16:colId xmlns:a16="http://schemas.microsoft.com/office/drawing/2014/main" val="3139705267"/>
                    </a:ext>
                  </a:extLst>
                </a:gridCol>
                <a:gridCol w="1347462">
                  <a:extLst>
                    <a:ext uri="{9D8B030D-6E8A-4147-A177-3AD203B41FA5}">
                      <a16:colId xmlns:a16="http://schemas.microsoft.com/office/drawing/2014/main" val="2513636420"/>
                    </a:ext>
                  </a:extLst>
                </a:gridCol>
                <a:gridCol w="1347462">
                  <a:extLst>
                    <a:ext uri="{9D8B030D-6E8A-4147-A177-3AD203B41FA5}">
                      <a16:colId xmlns:a16="http://schemas.microsoft.com/office/drawing/2014/main" val="4913134"/>
                    </a:ext>
                  </a:extLst>
                </a:gridCol>
                <a:gridCol w="1347462">
                  <a:extLst>
                    <a:ext uri="{9D8B030D-6E8A-4147-A177-3AD203B41FA5}">
                      <a16:colId xmlns:a16="http://schemas.microsoft.com/office/drawing/2014/main" val="1551794467"/>
                    </a:ext>
                  </a:extLst>
                </a:gridCol>
              </a:tblGrid>
              <a:tr h="655906">
                <a:tc gridSpan="4"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3</a:t>
                      </a:r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月后舒张压下降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88829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endParaRPr lang="zh-CN" altLang="en-US" b="1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对照组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P</a:t>
                      </a:r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40280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研究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8.2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6.6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0.0068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58072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研究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2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10.6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5.8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33CC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0.0391</a:t>
                      </a:r>
                      <a:endParaRPr lang="zh-CN" altLang="en-US" b="1" dirty="0">
                        <a:solidFill>
                          <a:srgbClr val="FF33CC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54584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研究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3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12.8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6.2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66FF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0.0885</a:t>
                      </a:r>
                      <a:endParaRPr lang="zh-CN" altLang="en-US" b="1" dirty="0">
                        <a:solidFill>
                          <a:srgbClr val="0066FF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29740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AE6D6C9-5B6A-46E4-8297-6C97D98A7F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1628799"/>
          <a:ext cx="5842188" cy="327953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60547">
                  <a:extLst>
                    <a:ext uri="{9D8B030D-6E8A-4147-A177-3AD203B41FA5}">
                      <a16:colId xmlns:a16="http://schemas.microsoft.com/office/drawing/2014/main" val="3139705267"/>
                    </a:ext>
                  </a:extLst>
                </a:gridCol>
                <a:gridCol w="1460547">
                  <a:extLst>
                    <a:ext uri="{9D8B030D-6E8A-4147-A177-3AD203B41FA5}">
                      <a16:colId xmlns:a16="http://schemas.microsoft.com/office/drawing/2014/main" val="2513636420"/>
                    </a:ext>
                  </a:extLst>
                </a:gridCol>
                <a:gridCol w="1460547">
                  <a:extLst>
                    <a:ext uri="{9D8B030D-6E8A-4147-A177-3AD203B41FA5}">
                      <a16:colId xmlns:a16="http://schemas.microsoft.com/office/drawing/2014/main" val="4913134"/>
                    </a:ext>
                  </a:extLst>
                </a:gridCol>
                <a:gridCol w="1460547">
                  <a:extLst>
                    <a:ext uri="{9D8B030D-6E8A-4147-A177-3AD203B41FA5}">
                      <a16:colId xmlns:a16="http://schemas.microsoft.com/office/drawing/2014/main" val="1551794467"/>
                    </a:ext>
                  </a:extLst>
                </a:gridCol>
              </a:tblGrid>
              <a:tr h="655906">
                <a:tc gridSpan="4"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用药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</a:t>
                      </a:r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天后上感治愈率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588829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endParaRPr lang="zh-CN" altLang="en-US" b="1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试验组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安慰剂组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P</a:t>
                      </a:r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940280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研究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1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70%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65%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0.0426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58072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研究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2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80%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58%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33CC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0.0519</a:t>
                      </a:r>
                      <a:endParaRPr lang="zh-CN" altLang="en-US" b="1" dirty="0">
                        <a:solidFill>
                          <a:srgbClr val="FF33CC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54584"/>
                  </a:ext>
                </a:extLst>
              </a:tr>
              <a:tr h="655906">
                <a:tc>
                  <a:txBody>
                    <a:bodyPr/>
                    <a:lstStyle/>
                    <a:p>
                      <a:r>
                        <a:rPr lang="zh-CN" altLang="en-US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研究</a:t>
                      </a:r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3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90%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62%</a:t>
                      </a:r>
                      <a:endParaRPr lang="zh-CN" altLang="en-US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0066FF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</a:rPr>
                        <a:t>0.0107</a:t>
                      </a:r>
                      <a:endParaRPr lang="zh-CN" altLang="en-US" b="1" dirty="0">
                        <a:solidFill>
                          <a:srgbClr val="0066FF"/>
                        </a:solidFill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29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结果可靠性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B039A0-53EA-4607-9EF9-25844982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513" y="1375596"/>
            <a:ext cx="8460169" cy="490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4572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>
                <a:solidFill>
                  <a:schemeClr val="tx2"/>
                </a:solidFill>
                <a:latin typeface="+mn-lt"/>
                <a:ea typeface="+mn-ea"/>
                <a:sym typeface="Georgia" pitchFamily="18" charset="0"/>
              </a:defRPr>
            </a:lvl2pPr>
            <a:lvl3pPr marL="9144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BABA"/>
              </a:buClr>
              <a:buSzPct val="76000"/>
              <a:buFont typeface="Wingdings 3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3pPr>
            <a:lvl4pPr marL="1371600" indent="0" algn="ctr" defTabSz="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4643"/>
              </a:buClr>
              <a:buSzPct val="7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4pPr>
            <a:lvl5pPr marL="1828800" indent="0" algn="ctr" defTabSz="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5pPr>
            <a:lvl6pPr marL="22860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6pPr>
            <a:lvl7pPr marL="27432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7pPr>
            <a:lvl8pPr marL="32004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8pPr>
            <a:lvl9pPr marL="36576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9pPr>
          </a:lstStyle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研究对象特征具有代表性，如人口学符合疾病特征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不同分析人群结果一致，如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FAS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PPS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结论一致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不同分析方法结果一致，如前进与后退回归方式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统计分析各指标相互验证，如神经功能评分与生活质量结果一致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统计分析结果稳健，如敏感度分析一致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结果具备生物合理性，如喝酒与肺癌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结果有重现性，如对照药疗效与文献一致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69176EC6-94A7-43FD-ADF4-0AB15874901C}"/>
              </a:ext>
            </a:extLst>
          </p:cNvPr>
          <p:cNvGrpSpPr/>
          <p:nvPr/>
        </p:nvGrpSpPr>
        <p:grpSpPr>
          <a:xfrm>
            <a:off x="7578939" y="808319"/>
            <a:ext cx="3853106" cy="748988"/>
            <a:chOff x="6945288" y="1135118"/>
            <a:chExt cx="3853106" cy="748988"/>
          </a:xfrm>
        </p:grpSpPr>
        <p:sp>
          <p:nvSpPr>
            <p:cNvPr id="2" name="PA_矩形 39">
              <a:extLst>
                <a:ext uri="{FF2B5EF4-FFF2-40B4-BE49-F238E27FC236}">
                  <a16:creationId xmlns:a16="http://schemas.microsoft.com/office/drawing/2014/main" id="{7B1196F0-2DCA-4306-9A82-8CCB1F4B2B35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822063" y="1386501"/>
              <a:ext cx="29763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临床开发路径</a:t>
              </a:r>
            </a:p>
          </p:txBody>
        </p:sp>
        <p:sp>
          <p:nvSpPr>
            <p:cNvPr id="3" name="PA_文本框 31">
              <a:extLst>
                <a:ext uri="{FF2B5EF4-FFF2-40B4-BE49-F238E27FC236}">
                  <a16:creationId xmlns:a16="http://schemas.microsoft.com/office/drawing/2014/main" id="{204A94C4-88C0-4DE2-A776-7C1089052553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945288" y="1135118"/>
              <a:ext cx="686406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4267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922C0F1-A0BA-4B40-9318-7771B757F59B}"/>
              </a:ext>
            </a:extLst>
          </p:cNvPr>
          <p:cNvGrpSpPr/>
          <p:nvPr/>
        </p:nvGrpSpPr>
        <p:grpSpPr>
          <a:xfrm>
            <a:off x="6461381" y="1559941"/>
            <a:ext cx="4117881" cy="748988"/>
            <a:chOff x="5001978" y="2547358"/>
            <a:chExt cx="4117881" cy="748988"/>
          </a:xfrm>
        </p:grpSpPr>
        <p:sp>
          <p:nvSpPr>
            <p:cNvPr id="5" name="PA_矩形 39">
              <a:extLst>
                <a:ext uri="{FF2B5EF4-FFF2-40B4-BE49-F238E27FC236}">
                  <a16:creationId xmlns:a16="http://schemas.microsoft.com/office/drawing/2014/main" id="{5368214A-03B8-4809-98BC-01FF8210B12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43528" y="2814097"/>
              <a:ext cx="29763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临床设计新方法</a:t>
              </a:r>
            </a:p>
          </p:txBody>
        </p:sp>
        <p:sp>
          <p:nvSpPr>
            <p:cNvPr id="6" name="PA_文本框 36">
              <a:extLst>
                <a:ext uri="{FF2B5EF4-FFF2-40B4-BE49-F238E27FC236}">
                  <a16:creationId xmlns:a16="http://schemas.microsoft.com/office/drawing/2014/main" id="{E87B4439-1ACB-43C1-A544-003BD62973AE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5001978" y="2547358"/>
              <a:ext cx="752129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4267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7" name="PA_直接连接符 37">
            <a:extLst>
              <a:ext uri="{FF2B5EF4-FFF2-40B4-BE49-F238E27FC236}">
                <a16:creationId xmlns:a16="http://schemas.microsoft.com/office/drawing/2014/main" id="{A5BCDE83-B070-4404-B5BC-CBDAA6161F7A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899638" y="2623140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F927F3-3046-4C1D-94FA-824BAEAA6C06}"/>
              </a:ext>
            </a:extLst>
          </p:cNvPr>
          <p:cNvGrpSpPr/>
          <p:nvPr/>
        </p:nvGrpSpPr>
        <p:grpSpPr>
          <a:xfrm>
            <a:off x="5404617" y="2471813"/>
            <a:ext cx="4250832" cy="748988"/>
            <a:chOff x="2991440" y="3953306"/>
            <a:chExt cx="4250832" cy="748988"/>
          </a:xfrm>
        </p:grpSpPr>
        <p:sp>
          <p:nvSpPr>
            <p:cNvPr id="8" name="PA_矩形 39">
              <a:extLst>
                <a:ext uri="{FF2B5EF4-FFF2-40B4-BE49-F238E27FC236}">
                  <a16:creationId xmlns:a16="http://schemas.microsoft.com/office/drawing/2014/main" id="{52C40594-32AD-433A-B771-49CF055AC3F9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65941" y="4141262"/>
              <a:ext cx="29763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试验设计基本原则</a:t>
              </a:r>
            </a:p>
          </p:txBody>
        </p:sp>
        <p:sp>
          <p:nvSpPr>
            <p:cNvPr id="9" name="PA_文本框 39">
              <a:extLst>
                <a:ext uri="{FF2B5EF4-FFF2-40B4-BE49-F238E27FC236}">
                  <a16:creationId xmlns:a16="http://schemas.microsoft.com/office/drawing/2014/main" id="{27615EFD-88C2-47A3-89B0-456E8A2C6C2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991440" y="3953306"/>
              <a:ext cx="768159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4267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10" name="PA_直接连接符 40">
            <a:extLst>
              <a:ext uri="{FF2B5EF4-FFF2-40B4-BE49-F238E27FC236}">
                <a16:creationId xmlns:a16="http://schemas.microsoft.com/office/drawing/2014/main" id="{B7EBF47D-8E3F-4397-A173-F008AC9B0CE7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897116" y="4029088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A_直接连接符 43">
            <a:extLst>
              <a:ext uri="{FF2B5EF4-FFF2-40B4-BE49-F238E27FC236}">
                <a16:creationId xmlns:a16="http://schemas.microsoft.com/office/drawing/2014/main" id="{30DBE87B-8A4C-4706-94B9-995BBBD04E87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724928" y="5498420"/>
            <a:ext cx="0" cy="62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>
            <a:extLst>
              <a:ext uri="{FF2B5EF4-FFF2-40B4-BE49-F238E27FC236}">
                <a16:creationId xmlns:a16="http://schemas.microsoft.com/office/drawing/2014/main" id="{E4FFE573-D492-45D5-8598-2105DFFB6A14}"/>
              </a:ext>
            </a:extLst>
          </p:cNvPr>
          <p:cNvSpPr txBox="1">
            <a:spLocks/>
          </p:cNvSpPr>
          <p:nvPr/>
        </p:nvSpPr>
        <p:spPr>
          <a:xfrm>
            <a:off x="3" y="-9067"/>
            <a:ext cx="12191997" cy="748988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lIns="65023" tIns="32511" rIns="65023" bIns="3251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 </a:t>
            </a:r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目 录</a:t>
            </a:r>
            <a:endParaRPr lang="en-US" altLang="zh-CN" sz="25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C46539-D477-4EE3-9D5A-86701F91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69B99BB-C5BE-4D0F-81F7-E4DAA062CA27}"/>
              </a:ext>
            </a:extLst>
          </p:cNvPr>
          <p:cNvGrpSpPr/>
          <p:nvPr/>
        </p:nvGrpSpPr>
        <p:grpSpPr>
          <a:xfrm>
            <a:off x="4340596" y="3377362"/>
            <a:ext cx="4420498" cy="748988"/>
            <a:chOff x="827266" y="5422638"/>
            <a:chExt cx="4420498" cy="748988"/>
          </a:xfrm>
        </p:grpSpPr>
        <p:sp>
          <p:nvSpPr>
            <p:cNvPr id="11" name="PA_矩形 39">
              <a:extLst>
                <a:ext uri="{FF2B5EF4-FFF2-40B4-BE49-F238E27FC236}">
                  <a16:creationId xmlns:a16="http://schemas.microsoft.com/office/drawing/2014/main" id="{4DFA471E-5F0A-4484-BD08-5D93B80F195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71433" y="5689377"/>
              <a:ext cx="29763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试验设计关键要素</a:t>
              </a:r>
            </a:p>
          </p:txBody>
        </p:sp>
        <p:sp>
          <p:nvSpPr>
            <p:cNvPr id="12" name="PA_文本框 42">
              <a:extLst>
                <a:ext uri="{FF2B5EF4-FFF2-40B4-BE49-F238E27FC236}">
                  <a16:creationId xmlns:a16="http://schemas.microsoft.com/office/drawing/2014/main" id="{74CC4E95-83B5-4431-B5B6-D7EE4017F9C4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827266" y="5422638"/>
              <a:ext cx="752129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4267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2252C5A-72F8-41FE-A331-902AD6E845BF}"/>
              </a:ext>
            </a:extLst>
          </p:cNvPr>
          <p:cNvGrpSpPr/>
          <p:nvPr/>
        </p:nvGrpSpPr>
        <p:grpSpPr>
          <a:xfrm>
            <a:off x="3251389" y="4302890"/>
            <a:ext cx="4430117" cy="748988"/>
            <a:chOff x="817648" y="5422638"/>
            <a:chExt cx="4430117" cy="748988"/>
          </a:xfrm>
        </p:grpSpPr>
        <p:sp>
          <p:nvSpPr>
            <p:cNvPr id="20" name="PA_矩形 39">
              <a:extLst>
                <a:ext uri="{FF2B5EF4-FFF2-40B4-BE49-F238E27FC236}">
                  <a16:creationId xmlns:a16="http://schemas.microsoft.com/office/drawing/2014/main" id="{95615EAE-3EF0-4199-8129-F6A47B355BC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1947" y="5689377"/>
              <a:ext cx="31458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统计比较类型</a:t>
              </a:r>
            </a:p>
          </p:txBody>
        </p:sp>
        <p:sp>
          <p:nvSpPr>
            <p:cNvPr id="21" name="PA_文本框 42">
              <a:extLst>
                <a:ext uri="{FF2B5EF4-FFF2-40B4-BE49-F238E27FC236}">
                  <a16:creationId xmlns:a16="http://schemas.microsoft.com/office/drawing/2014/main" id="{486138EB-B5C9-4D4B-80ED-2FCFACE1731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17648" y="5422638"/>
              <a:ext cx="771365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4267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922C0F1-A0BA-4B40-9318-7771B757F59B}"/>
              </a:ext>
            </a:extLst>
          </p:cNvPr>
          <p:cNvGrpSpPr/>
          <p:nvPr/>
        </p:nvGrpSpPr>
        <p:grpSpPr>
          <a:xfrm>
            <a:off x="2171237" y="5255642"/>
            <a:ext cx="4129102" cy="748988"/>
            <a:chOff x="4990757" y="2547358"/>
            <a:chExt cx="4129102" cy="748988"/>
          </a:xfrm>
        </p:grpSpPr>
        <p:sp>
          <p:nvSpPr>
            <p:cNvPr id="24" name="PA_矩形 39">
              <a:extLst>
                <a:ext uri="{FF2B5EF4-FFF2-40B4-BE49-F238E27FC236}">
                  <a16:creationId xmlns:a16="http://schemas.microsoft.com/office/drawing/2014/main" id="{5368214A-03B8-4809-98BC-01FF8210B120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43528" y="2814097"/>
              <a:ext cx="29763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统计分析要素</a:t>
              </a:r>
            </a:p>
          </p:txBody>
        </p:sp>
        <p:sp>
          <p:nvSpPr>
            <p:cNvPr id="25" name="PA_文本框 36">
              <a:extLst>
                <a:ext uri="{FF2B5EF4-FFF2-40B4-BE49-F238E27FC236}">
                  <a16:creationId xmlns:a16="http://schemas.microsoft.com/office/drawing/2014/main" id="{E87B4439-1ACB-43C1-A544-003BD62973A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990757" y="2547358"/>
              <a:ext cx="774572" cy="748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2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06</a:t>
              </a:r>
              <a:endParaRPr lang="zh-CN" altLang="en-US" sz="4267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73004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阴性结果解读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880E7E-4422-4096-8FA6-E32F02425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29" y="1257516"/>
            <a:ext cx="8460169" cy="461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Georgia" pitchFamily="18" charset="0"/>
              </a:defRPr>
            </a:lvl1pPr>
            <a:lvl2pPr marL="4572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>
                <a:solidFill>
                  <a:schemeClr val="tx2"/>
                </a:solidFill>
                <a:latin typeface="+mn-lt"/>
                <a:ea typeface="+mn-ea"/>
                <a:sym typeface="Georgia" pitchFamily="18" charset="0"/>
              </a:defRPr>
            </a:lvl2pPr>
            <a:lvl3pPr marL="914400" indent="0" algn="ctr" defTabSz="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BABA"/>
              </a:buClr>
              <a:buSzPct val="76000"/>
              <a:buFont typeface="Wingdings 3" pitchFamily="18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3pPr>
            <a:lvl4pPr marL="1371600" indent="0" algn="ctr" defTabSz="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4643"/>
              </a:buClr>
              <a:buSzPct val="70000"/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4pPr>
            <a:lvl5pPr marL="1828800" indent="0" algn="ctr" defTabSz="0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5pPr>
            <a:lvl6pPr marL="22860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6pPr>
            <a:lvl7pPr marL="27432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7pPr>
            <a:lvl8pPr marL="32004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8pPr>
            <a:lvl9pPr marL="3657600" indent="0" algn="ctr" defTabSz="0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  <a:ea typeface="+mn-ea"/>
                <a:sym typeface="Georgia" pitchFamily="18" charset="0"/>
              </a:defRPr>
            </a:lvl9pPr>
          </a:lstStyle>
          <a:p>
            <a:pPr marL="274637" lvl="1" algn="l" eaLnBrk="1" hangingPunct="1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临床研究不能简单解读为阳性或阴性</a:t>
            </a:r>
            <a:endParaRPr lang="en-US" altLang="zh-CN" sz="2000" b="1" kern="0" dirty="0">
              <a:solidFill>
                <a:srgbClr val="C0000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有潜在的获益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?</a:t>
            </a: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研究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underpower</a:t>
            </a: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，导致</a:t>
            </a:r>
            <a:r>
              <a:rPr lang="en-US" altLang="zh-CN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inconclusive?</a:t>
            </a: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主要结局定义是否合适？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研究对象是否合适？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药物用法用量是否合适？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数据质量是否存在缺陷？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r>
              <a:rPr lang="zh-CN" altLang="en-US" sz="2000" b="1" kern="0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anose="02020603050405020304" pitchFamily="18" charset="0"/>
              </a:rPr>
              <a:t>探索性分析是否有意义：亚组、次要结局、敏感性分析？</a:t>
            </a: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  <a:p>
            <a:pPr marL="549275" lvl="1" indent="-274638" algn="l" eaLnBrk="1" hangingPunct="1">
              <a:lnSpc>
                <a:spcPct val="150000"/>
              </a:lnSpc>
              <a:buFont typeface="Wingdings 3" pitchFamily="18" charset="2"/>
              <a:buChar char=""/>
            </a:pPr>
            <a:endParaRPr lang="en-US" altLang="zh-CN" sz="2000" b="1" kern="0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762C4-36FD-4A12-80A7-E0E3D8EA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5907BB1-21E6-4404-9190-6A28B3C1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B8ED78-BF34-4E1C-AB91-993C6BCB9661}"/>
              </a:ext>
            </a:extLst>
          </p:cNvPr>
          <p:cNvSpPr/>
          <p:nvPr/>
        </p:nvSpPr>
        <p:spPr>
          <a:xfrm>
            <a:off x="3761058" y="2203043"/>
            <a:ext cx="475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  谢！</a:t>
            </a:r>
            <a:endParaRPr lang="zh-CN" altLang="en-US" sz="9600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CD4B58-EE22-49AE-92FD-008BA0C5592B}"/>
              </a:ext>
            </a:extLst>
          </p:cNvPr>
          <p:cNvSpPr txBox="1"/>
          <p:nvPr/>
        </p:nvSpPr>
        <p:spPr>
          <a:xfrm>
            <a:off x="4086225" y="4686300"/>
            <a:ext cx="559117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BBDDF"/>
                </a:solidFill>
                <a:latin typeface="+mn-ea"/>
              </a:rPr>
              <a:t>付海军</a:t>
            </a:r>
            <a:endParaRPr lang="en-US" altLang="zh-CN" sz="2000" b="1" dirty="0">
              <a:solidFill>
                <a:srgbClr val="3BBDD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u="sng" dirty="0">
                <a:solidFill>
                  <a:srgbClr val="3BBDDF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Hadrian.fu@zenithcro.com</a:t>
            </a:r>
            <a:endParaRPr lang="en-US" altLang="zh-CN" sz="2000" b="1" u="sng" dirty="0">
              <a:solidFill>
                <a:srgbClr val="3BBDD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3BBDDF"/>
                </a:solidFill>
                <a:latin typeface="+mn-ea"/>
              </a:rPr>
              <a:t>13601912507</a:t>
            </a:r>
            <a:endParaRPr lang="zh-CN" altLang="en-US" sz="2000" b="1" dirty="0">
              <a:solidFill>
                <a:srgbClr val="3BBDD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497093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临床评价过程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560677" y="1426584"/>
            <a:ext cx="8229600" cy="4004832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+mn-ea"/>
              </a:rPr>
              <a:t>药械有效性和安全性评价是循序渐进的过程</a:t>
            </a:r>
            <a:r>
              <a:rPr lang="en-US" altLang="zh-CN" sz="2400" b="1" dirty="0">
                <a:latin typeface="+mn-ea"/>
              </a:rPr>
              <a:t>:</a:t>
            </a:r>
          </a:p>
          <a:p>
            <a:pPr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zh-CN" altLang="en-US" sz="2400" b="1" dirty="0">
                <a:latin typeface="+mn-ea"/>
              </a:rPr>
              <a:t>首次用于人体（</a:t>
            </a:r>
            <a:r>
              <a:rPr lang="en-US" altLang="zh-CN" sz="2400" b="1" dirty="0">
                <a:latin typeface="+mn-ea"/>
              </a:rPr>
              <a:t>FIH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en-US" altLang="zh-CN" sz="2400" b="1" dirty="0">
                <a:latin typeface="+mn-ea"/>
                <a:sym typeface="Wingdings" panose="05000000000000000000" pitchFamily="2" charset="2"/>
              </a:rPr>
              <a:t>  </a:t>
            </a:r>
            <a:r>
              <a:rPr lang="zh-CN" altLang="en-US" sz="2400" b="1" dirty="0">
                <a:latin typeface="+mn-ea"/>
              </a:rPr>
              <a:t>  耐受性试验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r>
              <a:rPr lang="zh-CN" altLang="en-US" sz="2400" b="1" dirty="0">
                <a:latin typeface="+mn-ea"/>
              </a:rPr>
              <a:t>建构概念（</a:t>
            </a:r>
            <a:r>
              <a:rPr lang="en-US" altLang="zh-CN" sz="2400" b="1" dirty="0" err="1">
                <a:latin typeface="+mn-ea"/>
              </a:rPr>
              <a:t>PoC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en-US" altLang="zh-CN" sz="2400" b="1" dirty="0">
                <a:latin typeface="+mn-ea"/>
              </a:rPr>
              <a:t> I</a:t>
            </a:r>
            <a:r>
              <a:rPr lang="zh-CN" altLang="en-US" sz="2400" b="1" dirty="0">
                <a:latin typeface="+mn-ea"/>
              </a:rPr>
              <a:t>、</a:t>
            </a:r>
            <a:r>
              <a:rPr lang="en-US" altLang="zh-CN" sz="2400" b="1" dirty="0">
                <a:latin typeface="+mn-ea"/>
              </a:rPr>
              <a:t>Ila</a:t>
            </a:r>
            <a:r>
              <a:rPr lang="zh-CN" altLang="en-US" sz="2400" b="1" dirty="0">
                <a:latin typeface="+mn-ea"/>
              </a:rPr>
              <a:t>、</a:t>
            </a:r>
            <a:r>
              <a:rPr lang="en-US" altLang="zh-CN" sz="2400" b="1" dirty="0">
                <a:latin typeface="+mn-ea"/>
              </a:rPr>
              <a:t>IIb 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en-US" altLang="zh-CN" sz="2400" b="1" dirty="0">
                <a:latin typeface="+mn-ea"/>
              </a:rPr>
              <a:t>: </a:t>
            </a:r>
            <a:r>
              <a:rPr lang="zh-CN" altLang="en-US" sz="2400" b="1" dirty="0">
                <a:latin typeface="+mn-ea"/>
              </a:rPr>
              <a:t>探索性研究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  <a:buFont typeface="Calibri" panose="020F0502020204030204" pitchFamily="34" charset="0"/>
              <a:buAutoNum type="arabicPeriod" startAt="3"/>
            </a:pPr>
            <a:r>
              <a:rPr lang="zh-CN" altLang="en-US" sz="2400" b="1" dirty="0">
                <a:latin typeface="+mn-ea"/>
              </a:rPr>
              <a:t>确证（</a:t>
            </a:r>
            <a:r>
              <a:rPr lang="en-US" altLang="zh-CN" sz="2400" b="1" dirty="0">
                <a:latin typeface="+mn-ea"/>
              </a:rPr>
              <a:t>confirm , III , </a:t>
            </a:r>
            <a:r>
              <a:rPr lang="zh-CN" altLang="en-US" sz="2400" b="1" dirty="0">
                <a:latin typeface="+mn-ea"/>
              </a:rPr>
              <a:t>关键证据）</a:t>
            </a:r>
            <a:r>
              <a:rPr lang="en-US" altLang="zh-CN" sz="2400" b="1" dirty="0">
                <a:latin typeface="+mn-ea"/>
              </a:rPr>
              <a:t>: </a:t>
            </a:r>
            <a:r>
              <a:rPr lang="zh-CN" altLang="en-US" sz="2400" b="1" dirty="0">
                <a:latin typeface="+mn-ea"/>
              </a:rPr>
              <a:t>关键性试验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  <a:buFont typeface="Calibri" panose="020F0502020204030204" pitchFamily="34" charset="0"/>
              <a:buAutoNum type="arabicPeriod" startAt="4"/>
            </a:pPr>
            <a:r>
              <a:rPr lang="zh-CN" altLang="en-US" sz="2400" b="1" dirty="0">
                <a:latin typeface="+mn-ea"/>
              </a:rPr>
              <a:t>上市后研究（</a:t>
            </a:r>
            <a:r>
              <a:rPr lang="en-US" altLang="zh-CN" sz="2400" b="1" dirty="0">
                <a:latin typeface="+mn-ea"/>
              </a:rPr>
              <a:t>IV, RWR, IIT</a:t>
            </a:r>
            <a:r>
              <a:rPr lang="zh-CN" altLang="en-US" sz="2400" b="1" dirty="0">
                <a:latin typeface="+mn-ea"/>
              </a:rPr>
              <a:t>）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300854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逐步接近真相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54AF5E9D-45C3-4CBE-8108-ED918AA02859}"/>
              </a:ext>
            </a:extLst>
          </p:cNvPr>
          <p:cNvSpPr/>
          <p:nvPr/>
        </p:nvSpPr>
        <p:spPr>
          <a:xfrm>
            <a:off x="1510876" y="1484254"/>
            <a:ext cx="5328592" cy="41044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A6E209F-E512-4CB7-9581-5B5F842FDE00}"/>
              </a:ext>
            </a:extLst>
          </p:cNvPr>
          <p:cNvSpPr/>
          <p:nvPr/>
        </p:nvSpPr>
        <p:spPr>
          <a:xfrm>
            <a:off x="6096000" y="720913"/>
            <a:ext cx="4032447" cy="30090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89578C0C-D9A1-4E30-B97C-15EB4BAF7268}"/>
              </a:ext>
            </a:extLst>
          </p:cNvPr>
          <p:cNvSpPr/>
          <p:nvPr/>
        </p:nvSpPr>
        <p:spPr>
          <a:xfrm>
            <a:off x="2545445" y="749502"/>
            <a:ext cx="855712" cy="7529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99FF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E9C2206-FBAD-43C0-87C9-576EE6D397C3}"/>
              </a:ext>
            </a:extLst>
          </p:cNvPr>
          <p:cNvSpPr/>
          <p:nvPr/>
        </p:nvSpPr>
        <p:spPr>
          <a:xfrm>
            <a:off x="1841593" y="3412034"/>
            <a:ext cx="855712" cy="75295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0BE866D-1342-429E-8814-AA3E1C7CCE70}"/>
              </a:ext>
            </a:extLst>
          </p:cNvPr>
          <p:cNvSpPr/>
          <p:nvPr/>
        </p:nvSpPr>
        <p:spPr>
          <a:xfrm>
            <a:off x="1964670" y="2321570"/>
            <a:ext cx="1059571" cy="101781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6159051-B168-4772-BC90-34973C6C3C6F}"/>
              </a:ext>
            </a:extLst>
          </p:cNvPr>
          <p:cNvSpPr/>
          <p:nvPr/>
        </p:nvSpPr>
        <p:spPr>
          <a:xfrm>
            <a:off x="2523606" y="3932778"/>
            <a:ext cx="1380651" cy="13911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893B1EE-C7A1-4E09-96DB-8BF619BCCA8B}"/>
              </a:ext>
            </a:extLst>
          </p:cNvPr>
          <p:cNvSpPr txBox="1"/>
          <p:nvPr/>
        </p:nvSpPr>
        <p:spPr>
          <a:xfrm>
            <a:off x="3572421" y="1748761"/>
            <a:ext cx="12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中国患者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674AB082-11D0-4CAB-A09C-586ADA1D4B50}"/>
              </a:ext>
            </a:extLst>
          </p:cNvPr>
          <p:cNvSpPr txBox="1"/>
          <p:nvPr/>
        </p:nvSpPr>
        <p:spPr>
          <a:xfrm>
            <a:off x="7104112" y="908321"/>
            <a:ext cx="12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外国患者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D19E6CA-27FA-4135-B6F1-225321FFD20B}"/>
              </a:ext>
            </a:extLst>
          </p:cNvPr>
          <p:cNvSpPr txBox="1"/>
          <p:nvPr/>
        </p:nvSpPr>
        <p:spPr>
          <a:xfrm>
            <a:off x="2697305" y="934886"/>
            <a:ext cx="67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I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期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FDAFD43D-C0B8-4CFC-8707-657EE92B080E}"/>
              </a:ext>
            </a:extLst>
          </p:cNvPr>
          <p:cNvSpPr txBox="1"/>
          <p:nvPr/>
        </p:nvSpPr>
        <p:spPr>
          <a:xfrm>
            <a:off x="1964670" y="3568573"/>
            <a:ext cx="67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II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期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BE6A8096-C767-4AB7-9C46-A4C9478A7CEE}"/>
              </a:ext>
            </a:extLst>
          </p:cNvPr>
          <p:cNvSpPr txBox="1"/>
          <p:nvPr/>
        </p:nvSpPr>
        <p:spPr>
          <a:xfrm>
            <a:off x="2111586" y="2676969"/>
            <a:ext cx="91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III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期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3C6E465D-A130-4323-A139-A07E9E1D7598}"/>
              </a:ext>
            </a:extLst>
          </p:cNvPr>
          <p:cNvSpPr txBox="1"/>
          <p:nvPr/>
        </p:nvSpPr>
        <p:spPr>
          <a:xfrm>
            <a:off x="2855440" y="4443692"/>
            <a:ext cx="71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IV</a:t>
            </a:r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AD98803-DC1F-4F45-A72D-CA1BF4D8E85F}"/>
              </a:ext>
            </a:extLst>
          </p:cNvPr>
          <p:cNvSpPr/>
          <p:nvPr/>
        </p:nvSpPr>
        <p:spPr>
          <a:xfrm>
            <a:off x="3052453" y="2297538"/>
            <a:ext cx="1680360" cy="160278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62A2E678-51A4-4B1D-971B-1156FE3DAACA}"/>
              </a:ext>
            </a:extLst>
          </p:cNvPr>
          <p:cNvSpPr txBox="1"/>
          <p:nvPr/>
        </p:nvSpPr>
        <p:spPr>
          <a:xfrm>
            <a:off x="3410288" y="2804871"/>
            <a:ext cx="97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不良反应监测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CD11C9A-D3BF-420E-9A2B-3EB330585D6D}"/>
              </a:ext>
            </a:extLst>
          </p:cNvPr>
          <p:cNvSpPr/>
          <p:nvPr/>
        </p:nvSpPr>
        <p:spPr>
          <a:xfrm>
            <a:off x="3973234" y="4164985"/>
            <a:ext cx="1373363" cy="126476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E9B4A880-FAF5-4058-A960-2BB5143210E5}"/>
              </a:ext>
            </a:extLst>
          </p:cNvPr>
          <p:cNvSpPr txBox="1"/>
          <p:nvPr/>
        </p:nvSpPr>
        <p:spPr>
          <a:xfrm>
            <a:off x="4215611" y="4489858"/>
            <a:ext cx="88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anose="02010600030101010101" pitchFamily="2" charset="-122"/>
                <a:ea typeface="黑体" panose="02010600030101010101" pitchFamily="2" charset="-122"/>
              </a:rPr>
              <a:t>Real-World</a:t>
            </a:r>
            <a:endParaRPr lang="zh-CN" altLang="en-US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23618C8D-64A3-4C04-9D54-6D08C21F8C63}"/>
              </a:ext>
            </a:extLst>
          </p:cNvPr>
          <p:cNvSpPr txBox="1"/>
          <p:nvPr/>
        </p:nvSpPr>
        <p:spPr>
          <a:xfrm>
            <a:off x="2192889" y="6037630"/>
            <a:ext cx="752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药物临床评价是一个</a:t>
            </a:r>
            <a:r>
              <a:rPr lang="zh-CN" altLang="en-US" b="1" dirty="0">
                <a:solidFill>
                  <a:srgbClr val="00B050"/>
                </a:solidFill>
              </a:rPr>
              <a:t>持续不歇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00B050"/>
                </a:solidFill>
              </a:rPr>
              <a:t>可能随时间变化</a:t>
            </a:r>
            <a:r>
              <a:rPr lang="zh-CN" altLang="en-US" b="1" dirty="0"/>
              <a:t>且</a:t>
            </a:r>
            <a:r>
              <a:rPr lang="zh-CN" altLang="en-US" b="1" dirty="0">
                <a:solidFill>
                  <a:srgbClr val="00B050"/>
                </a:solidFill>
              </a:rPr>
              <a:t>永远无法完成</a:t>
            </a:r>
            <a:r>
              <a:rPr lang="zh-CN" altLang="en-US" b="1" dirty="0"/>
              <a:t>的任务！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BDE006C-39B7-422F-8140-6C8BA10C9D7E}"/>
              </a:ext>
            </a:extLst>
          </p:cNvPr>
          <p:cNvSpPr/>
          <p:nvPr/>
        </p:nvSpPr>
        <p:spPr>
          <a:xfrm>
            <a:off x="4842541" y="2830477"/>
            <a:ext cx="1680360" cy="160278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FA89B5DB-DFAC-45E3-8C9B-5C9D9F5BE982}"/>
              </a:ext>
            </a:extLst>
          </p:cNvPr>
          <p:cNvSpPr txBox="1"/>
          <p:nvPr/>
        </p:nvSpPr>
        <p:spPr>
          <a:xfrm>
            <a:off x="5202581" y="3295036"/>
            <a:ext cx="88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上市后</a:t>
            </a:r>
            <a:r>
              <a:rPr lang="en-US" altLang="zh-CN" b="1" dirty="0">
                <a:latin typeface="黑体" panose="02010600030101010101" pitchFamily="2" charset="-122"/>
                <a:ea typeface="黑体" panose="02010600030101010101" pitchFamily="2" charset="-122"/>
              </a:rPr>
              <a:t>/</a:t>
            </a:r>
            <a:r>
              <a:rPr lang="zh-CN" altLang="en-US" b="1" dirty="0">
                <a:latin typeface="黑体" panose="02010600030101010101" pitchFamily="2" charset="-122"/>
                <a:ea typeface="黑体" panose="02010600030101010101" pitchFamily="2" charset="-122"/>
              </a:rPr>
              <a:t>循证</a:t>
            </a:r>
          </a:p>
        </p:txBody>
      </p:sp>
    </p:spTree>
    <p:extLst>
      <p:ext uri="{BB962C8B-B14F-4D97-AF65-F5344CB8AC3E}">
        <p14:creationId xmlns:p14="http://schemas.microsoft.com/office/powerpoint/2010/main" val="171216291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临床试验新方法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B2F09E35-FD04-4DD0-940E-00B4100EA0C7}"/>
              </a:ext>
            </a:extLst>
          </p:cNvPr>
          <p:cNvSpPr txBox="1">
            <a:spLocks/>
          </p:cNvSpPr>
          <p:nvPr/>
        </p:nvSpPr>
        <p:spPr>
          <a:xfrm>
            <a:off x="644405" y="1811867"/>
            <a:ext cx="10903190" cy="269240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+mn-ea"/>
              </a:rPr>
              <a:t>耐受性研究：</a:t>
            </a:r>
            <a:r>
              <a:rPr lang="en-US" altLang="zh-CN" sz="2400" b="1" dirty="0">
                <a:latin typeface="+mn-ea"/>
              </a:rPr>
              <a:t>3+3</a:t>
            </a:r>
            <a:r>
              <a:rPr lang="zh-CN" altLang="en-US" sz="2400" b="1" dirty="0">
                <a:latin typeface="+mn-ea"/>
              </a:rPr>
              <a:t>爬坡、</a:t>
            </a:r>
            <a:r>
              <a:rPr lang="en-US" altLang="zh-CN" sz="2400" b="1" dirty="0">
                <a:latin typeface="+mn-ea"/>
              </a:rPr>
              <a:t>TPI</a:t>
            </a:r>
            <a:r>
              <a:rPr lang="zh-CN" altLang="en-US" sz="2400" b="1" dirty="0">
                <a:latin typeface="+mn-ea"/>
              </a:rPr>
              <a:t>法、</a:t>
            </a:r>
            <a:r>
              <a:rPr lang="en-US" altLang="zh-CN" sz="2400" b="1" dirty="0" err="1">
                <a:latin typeface="+mn-ea"/>
              </a:rPr>
              <a:t>mTPI</a:t>
            </a:r>
            <a:r>
              <a:rPr lang="zh-CN" altLang="en-US" sz="2400" b="1" dirty="0">
                <a:latin typeface="+mn-ea"/>
              </a:rPr>
              <a:t>法、</a:t>
            </a:r>
            <a:r>
              <a:rPr lang="en-US" altLang="zh-CN" sz="2400" b="1" dirty="0">
                <a:latin typeface="+mn-ea"/>
              </a:rPr>
              <a:t>CRM</a:t>
            </a:r>
            <a:r>
              <a:rPr lang="zh-CN" altLang="en-US" sz="2400" b="1" dirty="0">
                <a:latin typeface="+mn-ea"/>
              </a:rPr>
              <a:t>法、</a:t>
            </a:r>
            <a:r>
              <a:rPr lang="en-US" altLang="zh-CN" sz="2400" b="1" dirty="0">
                <a:latin typeface="+mn-ea"/>
              </a:rPr>
              <a:t>BOIN</a:t>
            </a:r>
            <a:r>
              <a:rPr lang="zh-CN" altLang="en-US" sz="2400" b="1" dirty="0">
                <a:latin typeface="+mn-ea"/>
              </a:rPr>
              <a:t>法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latin typeface="+mn-ea"/>
              </a:rPr>
              <a:t>探索试验</a:t>
            </a:r>
            <a:r>
              <a:rPr lang="en-US" altLang="zh-CN" sz="2400" b="1" dirty="0">
                <a:latin typeface="+mn-ea"/>
              </a:rPr>
              <a:t>: </a:t>
            </a:r>
            <a:r>
              <a:rPr lang="zh-CN" altLang="en-US" sz="2400" b="1" dirty="0">
                <a:latin typeface="+mn-ea"/>
              </a:rPr>
              <a:t>随机缩减、</a:t>
            </a:r>
            <a:r>
              <a:rPr lang="en-US" altLang="zh-CN" sz="2400" b="1" dirty="0">
                <a:latin typeface="+mn-ea"/>
              </a:rPr>
              <a:t>I/II</a:t>
            </a:r>
            <a:r>
              <a:rPr lang="zh-CN" altLang="en-US" sz="2400" b="1" dirty="0">
                <a:latin typeface="+mn-ea"/>
              </a:rPr>
              <a:t>期无缝设计、富集设计、扇形设计、篮子设计</a:t>
            </a:r>
            <a:endParaRPr lang="en-US" altLang="zh-CN" sz="2400" b="1" dirty="0">
              <a:latin typeface="+mn-ea"/>
            </a:endParaRPr>
          </a:p>
          <a:p>
            <a:pPr marL="342900" lvl="1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2400" b="1" dirty="0">
                <a:latin typeface="+mn-ea"/>
              </a:rPr>
              <a:t>确证性试验：成组序贯、</a:t>
            </a:r>
            <a:r>
              <a:rPr lang="en-US" altLang="zh-CN" sz="2400" b="1" dirty="0">
                <a:latin typeface="+mn-ea"/>
              </a:rPr>
              <a:t>SSR</a:t>
            </a:r>
            <a:r>
              <a:rPr lang="zh-CN" altLang="en-US" sz="2400" b="1" dirty="0">
                <a:latin typeface="+mn-ea"/>
              </a:rPr>
              <a:t>、缺失数据填补</a:t>
            </a:r>
            <a:r>
              <a:rPr lang="en-US" altLang="zh-CN" sz="2400" b="1" dirty="0">
                <a:latin typeface="+mn-ea"/>
              </a:rPr>
              <a:t>(MI</a:t>
            </a:r>
            <a:r>
              <a:rPr lang="zh-CN" altLang="en-US" sz="2400" b="1" dirty="0">
                <a:latin typeface="+mn-ea"/>
              </a:rPr>
              <a:t>、</a:t>
            </a:r>
            <a:r>
              <a:rPr lang="en-US" altLang="zh-CN" sz="2400" b="1" dirty="0">
                <a:latin typeface="+mn-ea"/>
              </a:rPr>
              <a:t>MMRM</a:t>
            </a:r>
            <a:r>
              <a:rPr lang="zh-CN" altLang="en-US" sz="2400" b="1" dirty="0">
                <a:latin typeface="+mn-ea"/>
              </a:rPr>
              <a:t>）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46928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设计方法的进阶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F5B2D71-67F7-4E9B-B4A7-055E74A22961}"/>
              </a:ext>
            </a:extLst>
          </p:cNvPr>
          <p:cNvSpPr txBox="1"/>
          <p:nvPr/>
        </p:nvSpPr>
        <p:spPr>
          <a:xfrm>
            <a:off x="3071813" y="1388745"/>
            <a:ext cx="1511300" cy="902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传统试验设计方法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529D0DD-CBC9-4ED4-8B11-29B9F463670A}"/>
              </a:ext>
            </a:extLst>
          </p:cNvPr>
          <p:cNvSpPr/>
          <p:nvPr/>
        </p:nvSpPr>
        <p:spPr>
          <a:xfrm>
            <a:off x="4872038" y="1389063"/>
            <a:ext cx="4464050" cy="935037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平行对照设计       交叉设计</a:t>
            </a:r>
          </a:p>
          <a:p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析因设计               </a:t>
            </a:r>
            <a:r>
              <a:rPr lang="en-US" altLang="zh-CN" sz="2400" b="1" dirty="0">
                <a:latin typeface="华文楷体"/>
                <a:ea typeface="华文楷体"/>
              </a:rPr>
              <a:t>……</a:t>
            </a:r>
            <a:endParaRPr lang="en-US" altLang="zh-CN" sz="2400" b="1" dirty="0">
              <a:latin typeface="Arial" panose="020B0604020202020204" pitchFamily="34" charset="0"/>
              <a:ea typeface="华文楷体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08DAD55-1500-492A-A721-7310BF38D8F8}"/>
              </a:ext>
            </a:extLst>
          </p:cNvPr>
          <p:cNvSpPr txBox="1"/>
          <p:nvPr/>
        </p:nvSpPr>
        <p:spPr>
          <a:xfrm>
            <a:off x="3071813" y="3152775"/>
            <a:ext cx="1511300" cy="902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成组序贯设计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85CD496D-A9DF-40E2-ABBF-57EE3F99928C}"/>
              </a:ext>
            </a:extLst>
          </p:cNvPr>
          <p:cNvSpPr/>
          <p:nvPr/>
        </p:nvSpPr>
        <p:spPr>
          <a:xfrm>
            <a:off x="4872038" y="3152775"/>
            <a:ext cx="4464050" cy="935038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华文楷体"/>
              </a:rPr>
              <a:t>Pocock</a:t>
            </a:r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设计        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/>
              </a:rPr>
              <a:t>alpha</a:t>
            </a:r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消耗函数        </a:t>
            </a:r>
          </a:p>
          <a:p>
            <a:r>
              <a:rPr lang="en-US" altLang="zh-CN" sz="2400" b="1" dirty="0" err="1">
                <a:latin typeface="Times New Roman" panose="02020603050405020304" pitchFamily="18" charset="0"/>
                <a:ea typeface="华文楷体"/>
              </a:rPr>
              <a:t>O’Berin</a:t>
            </a:r>
            <a:r>
              <a:rPr lang="en-US" altLang="zh-CN" sz="2400" b="1" dirty="0">
                <a:latin typeface="Times New Roman" panose="02020603050405020304" pitchFamily="18" charset="0"/>
                <a:ea typeface="华文楷体"/>
              </a:rPr>
              <a:t>-Fleming</a:t>
            </a:r>
            <a:r>
              <a:rPr lang="zh-CN" altLang="en-US" sz="2400" b="1" dirty="0">
                <a:latin typeface="Times New Roman" panose="02020603050405020304" pitchFamily="18" charset="0"/>
                <a:ea typeface="华文楷体"/>
              </a:rPr>
              <a:t>设计   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/>
              </a:rPr>
              <a:t>……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8D89395C-7B0D-47FD-A9D9-7BD562A11561}"/>
              </a:ext>
            </a:extLst>
          </p:cNvPr>
          <p:cNvSpPr txBox="1"/>
          <p:nvPr/>
        </p:nvSpPr>
        <p:spPr>
          <a:xfrm>
            <a:off x="3033713" y="4783138"/>
            <a:ext cx="1511300" cy="902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适应性</a:t>
            </a:r>
          </a:p>
          <a:p>
            <a:pPr algn="ctr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Arial" panose="020B0604020202020204" pitchFamily="34" charset="0"/>
                <a:ea typeface="华文楷体"/>
              </a:rPr>
              <a:t>设计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A2C9D240-5211-482B-9822-0106768658A3}"/>
              </a:ext>
            </a:extLst>
          </p:cNvPr>
          <p:cNvSpPr/>
          <p:nvPr/>
        </p:nvSpPr>
        <p:spPr>
          <a:xfrm>
            <a:off x="4833938" y="4783138"/>
            <a:ext cx="4464050" cy="935037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华文楷体"/>
              </a:rPr>
              <a:t>样本量再估计    随机化方案调整 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ea typeface="华文楷体"/>
              </a:rPr>
              <a:t>Ⅱ/Ⅲ</a:t>
            </a:r>
            <a:r>
              <a:rPr lang="zh-CN" altLang="en-US" sz="2400" b="1" dirty="0">
                <a:latin typeface="Times New Roman" panose="02020603050405020304" pitchFamily="18" charset="0"/>
                <a:ea typeface="华文楷体"/>
              </a:rPr>
              <a:t>期临床试验无缝链接  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/>
              </a:rPr>
              <a:t>……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BAFED921-F6D1-4EF8-A4F3-0015D8110B6B}"/>
              </a:ext>
            </a:extLst>
          </p:cNvPr>
          <p:cNvSpPr/>
          <p:nvPr/>
        </p:nvSpPr>
        <p:spPr>
          <a:xfrm>
            <a:off x="3611563" y="2324101"/>
            <a:ext cx="328612" cy="695008"/>
          </a:xfrm>
          <a:prstGeom prst="downArrow">
            <a:avLst>
              <a:gd name="adj1" fmla="val 50000"/>
              <a:gd name="adj2" fmla="val 69485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284ACEAB-6768-4ADF-8075-E4E42D786AF7}"/>
              </a:ext>
            </a:extLst>
          </p:cNvPr>
          <p:cNvSpPr/>
          <p:nvPr/>
        </p:nvSpPr>
        <p:spPr>
          <a:xfrm>
            <a:off x="3616325" y="4013200"/>
            <a:ext cx="323850" cy="900113"/>
          </a:xfrm>
          <a:prstGeom prst="downArrow">
            <a:avLst>
              <a:gd name="adj1" fmla="val 50000"/>
              <a:gd name="adj2" fmla="val 69485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C48B2EC6-FEC7-4481-AD11-A51C4343F6D2}"/>
              </a:ext>
            </a:extLst>
          </p:cNvPr>
          <p:cNvSpPr/>
          <p:nvPr/>
        </p:nvSpPr>
        <p:spPr>
          <a:xfrm>
            <a:off x="1484313" y="1496219"/>
            <a:ext cx="1081088" cy="4248150"/>
          </a:xfrm>
          <a:prstGeom prst="downArrow">
            <a:avLst>
              <a:gd name="adj1" fmla="val 50000"/>
              <a:gd name="adj2" fmla="val 98237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Monotype Corsiva" pitchFamily="66" charset="0"/>
              </a:rPr>
              <a:t>more and more flexible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29B04830-8AD5-488A-8E53-CCCC2BBBC673}"/>
              </a:ext>
            </a:extLst>
          </p:cNvPr>
          <p:cNvSpPr/>
          <p:nvPr/>
        </p:nvSpPr>
        <p:spPr>
          <a:xfrm>
            <a:off x="3124200" y="3127375"/>
            <a:ext cx="1371600" cy="2514600"/>
          </a:xfrm>
          <a:prstGeom prst="rect">
            <a:avLst/>
          </a:prstGeom>
          <a:solidFill>
            <a:schemeClr val="accent1">
              <a:alpha val="32941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12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/>
      <p:bldP spid="11" grpId="0" bldLvl="0" animBg="1"/>
      <p:bldP spid="12" grpId="0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成组序贯设计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68963001-0F9C-4CB2-A858-9E7619148CA8}"/>
              </a:ext>
            </a:extLst>
          </p:cNvPr>
          <p:cNvSpPr txBox="1"/>
          <p:nvPr/>
        </p:nvSpPr>
        <p:spPr>
          <a:xfrm>
            <a:off x="10015577" y="700088"/>
            <a:ext cx="553998" cy="5486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试          验          结           束</a:t>
            </a:r>
          </a:p>
        </p:txBody>
      </p:sp>
      <p:sp>
        <p:nvSpPr>
          <p:cNvPr id="19" name="Line 4">
            <a:extLst>
              <a:ext uri="{FF2B5EF4-FFF2-40B4-BE49-F238E27FC236}">
                <a16:creationId xmlns:a16="http://schemas.microsoft.com/office/drawing/2014/main" id="{7376EB05-957F-4CC2-B055-CC5A79E37FB7}"/>
              </a:ext>
            </a:extLst>
          </p:cNvPr>
          <p:cNvSpPr/>
          <p:nvPr/>
        </p:nvSpPr>
        <p:spPr>
          <a:xfrm>
            <a:off x="2338388" y="6019800"/>
            <a:ext cx="76771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20CE613D-6F3D-4859-B038-233EA785780E}"/>
              </a:ext>
            </a:extLst>
          </p:cNvPr>
          <p:cNvSpPr/>
          <p:nvPr/>
        </p:nvSpPr>
        <p:spPr>
          <a:xfrm>
            <a:off x="4029075" y="592931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8E183121-F17B-40C6-AB27-79E7C9DCF51C}"/>
              </a:ext>
            </a:extLst>
          </p:cNvPr>
          <p:cNvSpPr/>
          <p:nvPr/>
        </p:nvSpPr>
        <p:spPr>
          <a:xfrm>
            <a:off x="5800725" y="5929313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CBBFD2C4-35DD-4FA5-85F1-CA0FA997E745}"/>
              </a:ext>
            </a:extLst>
          </p:cNvPr>
          <p:cNvSpPr/>
          <p:nvPr/>
        </p:nvSpPr>
        <p:spPr>
          <a:xfrm>
            <a:off x="7315200" y="59436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30E3378A-4890-4B69-A321-57BC933FA066}"/>
              </a:ext>
            </a:extLst>
          </p:cNvPr>
          <p:cNvSpPr/>
          <p:nvPr/>
        </p:nvSpPr>
        <p:spPr>
          <a:xfrm>
            <a:off x="2209800" y="914400"/>
            <a:ext cx="1752600" cy="795338"/>
          </a:xfrm>
          <a:prstGeom prst="downArrowCallout">
            <a:avLst>
              <a:gd name="adj1" fmla="val 55089"/>
              <a:gd name="adj2" fmla="val 55089"/>
              <a:gd name="adj3" fmla="val 16666"/>
              <a:gd name="adj4" fmla="val 6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 i="1">
                <a:latin typeface="Times New Roman" panose="02020603050405020304" pitchFamily="18" charset="0"/>
              </a:rPr>
              <a:t>n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个受试者</a:t>
            </a: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2479E7C4-E343-47D6-BA68-F9025F147CDE}"/>
              </a:ext>
            </a:extLst>
          </p:cNvPr>
          <p:cNvSpPr/>
          <p:nvPr/>
        </p:nvSpPr>
        <p:spPr>
          <a:xfrm>
            <a:off x="2024063" y="1724025"/>
            <a:ext cx="2133600" cy="685800"/>
          </a:xfrm>
          <a:prstGeom prst="flowChartDecision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期中分析</a:t>
            </a:r>
            <a:r>
              <a:rPr lang="en-US" altLang="zh-CN" b="1"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25" name="AutoShape 10">
            <a:extLst>
              <a:ext uri="{FF2B5EF4-FFF2-40B4-BE49-F238E27FC236}">
                <a16:creationId xmlns:a16="http://schemas.microsoft.com/office/drawing/2014/main" id="{0FBA300F-7466-4059-BCB7-C1E96DD7F4FC}"/>
              </a:ext>
            </a:extLst>
          </p:cNvPr>
          <p:cNvCxnSpPr>
            <a:stCxn id="24" idx="3"/>
          </p:cNvCxnSpPr>
          <p:nvPr/>
        </p:nvCxnSpPr>
        <p:spPr>
          <a:xfrm>
            <a:off x="4157663" y="2066925"/>
            <a:ext cx="5838825" cy="4763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6" name="Text Box 11">
            <a:extLst>
              <a:ext uri="{FF2B5EF4-FFF2-40B4-BE49-F238E27FC236}">
                <a16:creationId xmlns:a16="http://schemas.microsoft.com/office/drawing/2014/main" id="{9C74A125-B367-4589-89DF-96EEA450596A}"/>
              </a:ext>
            </a:extLst>
          </p:cNvPr>
          <p:cNvSpPr txBox="1"/>
          <p:nvPr/>
        </p:nvSpPr>
        <p:spPr>
          <a:xfrm>
            <a:off x="6057900" y="169545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拒绝</a:t>
            </a:r>
            <a:r>
              <a:rPr lang="en-US" altLang="zh-CN" b="1">
                <a:latin typeface="Times New Roman" panose="02020603050405020304" pitchFamily="18" charset="0"/>
              </a:rPr>
              <a:t>H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  |  </a:t>
            </a:r>
            <a:r>
              <a:rPr lang="zh-CN" altLang="en-US" b="1" dirty="0">
                <a:latin typeface="Times New Roman" panose="02020603050405020304" pitchFamily="18" charset="0"/>
              </a:rPr>
              <a:t>接受</a:t>
            </a:r>
            <a:r>
              <a:rPr lang="en-US" altLang="zh-CN" b="1">
                <a:latin typeface="Times New Roman" panose="02020603050405020304" pitchFamily="18" charset="0"/>
              </a:rPr>
              <a:t>H</a:t>
            </a:r>
            <a:r>
              <a:rPr lang="en-US" altLang="zh-CN" b="1" baseline="-25000">
                <a:latin typeface="Times New Roman" panose="02020603050405020304" pitchFamily="18" charset="0"/>
              </a:rPr>
              <a:t>0</a:t>
            </a:r>
          </a:p>
        </p:txBody>
      </p:sp>
      <p:cxnSp>
        <p:nvCxnSpPr>
          <p:cNvPr id="27" name="AutoShape 12">
            <a:extLst>
              <a:ext uri="{FF2B5EF4-FFF2-40B4-BE49-F238E27FC236}">
                <a16:creationId xmlns:a16="http://schemas.microsoft.com/office/drawing/2014/main" id="{1288CCE5-F0AC-445C-999D-E6DA1A480048}"/>
              </a:ext>
            </a:extLst>
          </p:cNvPr>
          <p:cNvCxnSpPr>
            <a:stCxn id="24" idx="2"/>
          </p:cNvCxnSpPr>
          <p:nvPr/>
        </p:nvCxnSpPr>
        <p:spPr>
          <a:xfrm rot="-5400000" flipH="1">
            <a:off x="3392488" y="2106613"/>
            <a:ext cx="428625" cy="1033462"/>
          </a:xfrm>
          <a:prstGeom prst="bentConnector2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28" name="AutoShape 13">
            <a:extLst>
              <a:ext uri="{FF2B5EF4-FFF2-40B4-BE49-F238E27FC236}">
                <a16:creationId xmlns:a16="http://schemas.microsoft.com/office/drawing/2014/main" id="{162970E8-420A-4C15-A706-3CF10932E3E6}"/>
              </a:ext>
            </a:extLst>
          </p:cNvPr>
          <p:cNvSpPr/>
          <p:nvPr/>
        </p:nvSpPr>
        <p:spPr>
          <a:xfrm>
            <a:off x="4114800" y="2586038"/>
            <a:ext cx="1752600" cy="738187"/>
          </a:xfrm>
          <a:prstGeom prst="downArrowCallout">
            <a:avLst>
              <a:gd name="adj1" fmla="val 59354"/>
              <a:gd name="adj2" fmla="val 59354"/>
              <a:gd name="adj3" fmla="val 16666"/>
              <a:gd name="adj4" fmla="val 6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 i="1">
                <a:latin typeface="Times New Roman" panose="02020603050405020304" pitchFamily="18" charset="0"/>
              </a:rPr>
              <a:t>n</a:t>
            </a:r>
            <a:r>
              <a:rPr lang="en-US" altLang="zh-CN" b="1" baseline="-25000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个受试者</a:t>
            </a:r>
          </a:p>
        </p:txBody>
      </p:sp>
      <p:sp>
        <p:nvSpPr>
          <p:cNvPr id="29" name="AutoShape 14">
            <a:extLst>
              <a:ext uri="{FF2B5EF4-FFF2-40B4-BE49-F238E27FC236}">
                <a16:creationId xmlns:a16="http://schemas.microsoft.com/office/drawing/2014/main" id="{400D3CA5-E325-432B-B897-8F8C15A1D5E8}"/>
              </a:ext>
            </a:extLst>
          </p:cNvPr>
          <p:cNvSpPr/>
          <p:nvPr/>
        </p:nvSpPr>
        <p:spPr>
          <a:xfrm>
            <a:off x="3948113" y="3338513"/>
            <a:ext cx="2133600" cy="685800"/>
          </a:xfrm>
          <a:prstGeom prst="flowChartDecision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期中分析</a:t>
            </a:r>
            <a:r>
              <a:rPr lang="en-US" altLang="zh-CN" b="1"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30" name="AutoShape 15">
            <a:extLst>
              <a:ext uri="{FF2B5EF4-FFF2-40B4-BE49-F238E27FC236}">
                <a16:creationId xmlns:a16="http://schemas.microsoft.com/office/drawing/2014/main" id="{5B55CF6A-37DB-438E-A8D6-A70482621C95}"/>
              </a:ext>
            </a:extLst>
          </p:cNvPr>
          <p:cNvCxnSpPr/>
          <p:nvPr/>
        </p:nvCxnSpPr>
        <p:spPr>
          <a:xfrm>
            <a:off x="6096000" y="3657600"/>
            <a:ext cx="3881438" cy="1905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31" name="Text Box 16">
            <a:extLst>
              <a:ext uri="{FF2B5EF4-FFF2-40B4-BE49-F238E27FC236}">
                <a16:creationId xmlns:a16="http://schemas.microsoft.com/office/drawing/2014/main" id="{E56A9362-FD28-495C-8DB1-A29634B37BE3}"/>
              </a:ext>
            </a:extLst>
          </p:cNvPr>
          <p:cNvSpPr txBox="1"/>
          <p:nvPr/>
        </p:nvSpPr>
        <p:spPr>
          <a:xfrm>
            <a:off x="6705600" y="325755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拒绝</a:t>
            </a:r>
            <a:r>
              <a:rPr lang="en-US" altLang="zh-CN" b="1">
                <a:latin typeface="Times New Roman" panose="02020603050405020304" pitchFamily="18" charset="0"/>
              </a:rPr>
              <a:t>H</a:t>
            </a:r>
            <a:r>
              <a:rPr lang="en-US" altLang="zh-CN" b="1" baseline="-25000">
                <a:latin typeface="Times New Roman" panose="02020603050405020304" pitchFamily="18" charset="0"/>
              </a:rPr>
              <a:t>1</a:t>
            </a:r>
            <a:r>
              <a:rPr lang="en-US" altLang="zh-CN" b="1">
                <a:latin typeface="Times New Roman" panose="02020603050405020304" pitchFamily="18" charset="0"/>
              </a:rPr>
              <a:t>  |  </a:t>
            </a:r>
            <a:r>
              <a:rPr lang="zh-CN" altLang="en-US" b="1" dirty="0">
                <a:latin typeface="Times New Roman" panose="02020603050405020304" pitchFamily="18" charset="0"/>
              </a:rPr>
              <a:t>接受</a:t>
            </a:r>
            <a:r>
              <a:rPr lang="en-US" altLang="zh-CN" b="1">
                <a:latin typeface="Times New Roman" panose="02020603050405020304" pitchFamily="18" charset="0"/>
              </a:rPr>
              <a:t>H</a:t>
            </a:r>
            <a:r>
              <a:rPr lang="en-US" altLang="zh-CN" b="1" baseline="-25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Line 17">
            <a:extLst>
              <a:ext uri="{FF2B5EF4-FFF2-40B4-BE49-F238E27FC236}">
                <a16:creationId xmlns:a16="http://schemas.microsoft.com/office/drawing/2014/main" id="{54C4F847-B926-48A5-A291-026267717367}"/>
              </a:ext>
            </a:extLst>
          </p:cNvPr>
          <p:cNvSpPr/>
          <p:nvPr/>
        </p:nvSpPr>
        <p:spPr>
          <a:xfrm>
            <a:off x="5029200" y="4038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Line 18">
            <a:extLst>
              <a:ext uri="{FF2B5EF4-FFF2-40B4-BE49-F238E27FC236}">
                <a16:creationId xmlns:a16="http://schemas.microsoft.com/office/drawing/2014/main" id="{A32E7AC9-AE89-4516-91D1-6906FBBD8C47}"/>
              </a:ext>
            </a:extLst>
          </p:cNvPr>
          <p:cNvSpPr/>
          <p:nvPr/>
        </p:nvSpPr>
        <p:spPr>
          <a:xfrm flipV="1">
            <a:off x="5029200" y="4343400"/>
            <a:ext cx="1028700" cy="142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AFE3937E-10B6-4446-B697-DBD8EFFBFAB9}"/>
              </a:ext>
            </a:extLst>
          </p:cNvPr>
          <p:cNvSpPr txBox="1"/>
          <p:nvPr/>
        </p:nvSpPr>
        <p:spPr>
          <a:xfrm>
            <a:off x="6048375" y="4010025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pitchFamily="34" charset="0"/>
              </a:rPr>
              <a:t>……</a:t>
            </a:r>
          </a:p>
        </p:txBody>
      </p:sp>
      <p:cxnSp>
        <p:nvCxnSpPr>
          <p:cNvPr id="35" name="AutoShape 20">
            <a:extLst>
              <a:ext uri="{FF2B5EF4-FFF2-40B4-BE49-F238E27FC236}">
                <a16:creationId xmlns:a16="http://schemas.microsoft.com/office/drawing/2014/main" id="{A95099D5-5D16-41E0-9EF1-1D5DC2CABFCF}"/>
              </a:ext>
            </a:extLst>
          </p:cNvPr>
          <p:cNvCxnSpPr/>
          <p:nvPr/>
        </p:nvCxnSpPr>
        <p:spPr>
          <a:xfrm>
            <a:off x="6753225" y="4348163"/>
            <a:ext cx="523875" cy="9525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36" name="AutoShape 21">
            <a:extLst>
              <a:ext uri="{FF2B5EF4-FFF2-40B4-BE49-F238E27FC236}">
                <a16:creationId xmlns:a16="http://schemas.microsoft.com/office/drawing/2014/main" id="{EE57565C-983A-4856-84DE-CE91A22E49D4}"/>
              </a:ext>
            </a:extLst>
          </p:cNvPr>
          <p:cNvSpPr/>
          <p:nvPr/>
        </p:nvSpPr>
        <p:spPr>
          <a:xfrm>
            <a:off x="7315200" y="4114800"/>
            <a:ext cx="1905000" cy="738188"/>
          </a:xfrm>
          <a:prstGeom prst="downArrowCallout">
            <a:avLst>
              <a:gd name="adj1" fmla="val 64516"/>
              <a:gd name="adj2" fmla="val 64516"/>
              <a:gd name="adj3" fmla="val 16666"/>
              <a:gd name="adj4" fmla="val 66667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b="1" i="1" err="1">
                <a:latin typeface="Times New Roman" panose="02020603050405020304" pitchFamily="18" charset="0"/>
              </a:rPr>
              <a:t>n</a:t>
            </a:r>
            <a:r>
              <a:rPr lang="en-US" altLang="zh-CN" b="1" i="1" baseline="-25000" err="1">
                <a:latin typeface="Times New Roman" panose="02020603050405020304" pitchFamily="18" charset="0"/>
              </a:rPr>
              <a:t>k</a:t>
            </a:r>
            <a:r>
              <a:rPr lang="zh-CN" altLang="en-US" b="1" dirty="0">
                <a:latin typeface="Times New Roman" panose="02020603050405020304" pitchFamily="18" charset="0"/>
              </a:rPr>
              <a:t>个受试者</a:t>
            </a:r>
          </a:p>
        </p:txBody>
      </p:sp>
      <p:sp>
        <p:nvSpPr>
          <p:cNvPr id="37" name="AutoShape 22">
            <a:extLst>
              <a:ext uri="{FF2B5EF4-FFF2-40B4-BE49-F238E27FC236}">
                <a16:creationId xmlns:a16="http://schemas.microsoft.com/office/drawing/2014/main" id="{6968200E-953B-4671-8180-74D75096AD09}"/>
              </a:ext>
            </a:extLst>
          </p:cNvPr>
          <p:cNvSpPr/>
          <p:nvPr/>
        </p:nvSpPr>
        <p:spPr>
          <a:xfrm>
            <a:off x="7162800" y="4876800"/>
            <a:ext cx="2133600" cy="685800"/>
          </a:xfrm>
          <a:prstGeom prst="flowChartDecision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终末分析</a:t>
            </a:r>
          </a:p>
        </p:txBody>
      </p:sp>
      <p:cxnSp>
        <p:nvCxnSpPr>
          <p:cNvPr id="38" name="AutoShape 23">
            <a:extLst>
              <a:ext uri="{FF2B5EF4-FFF2-40B4-BE49-F238E27FC236}">
                <a16:creationId xmlns:a16="http://schemas.microsoft.com/office/drawing/2014/main" id="{CAE0E2C4-F135-448F-862E-9B5D1D2547BC}"/>
              </a:ext>
            </a:extLst>
          </p:cNvPr>
          <p:cNvCxnSpPr/>
          <p:nvPr/>
        </p:nvCxnSpPr>
        <p:spPr>
          <a:xfrm>
            <a:off x="9305925" y="5219700"/>
            <a:ext cx="666750" cy="1905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39" name="Line 24">
            <a:extLst>
              <a:ext uri="{FF2B5EF4-FFF2-40B4-BE49-F238E27FC236}">
                <a16:creationId xmlns:a16="http://schemas.microsoft.com/office/drawing/2014/main" id="{DBAD7833-F802-47B8-8D4F-00817D441446}"/>
              </a:ext>
            </a:extLst>
          </p:cNvPr>
          <p:cNvSpPr/>
          <p:nvPr/>
        </p:nvSpPr>
        <p:spPr>
          <a:xfrm>
            <a:off x="2362200" y="59436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Line 25">
            <a:extLst>
              <a:ext uri="{FF2B5EF4-FFF2-40B4-BE49-F238E27FC236}">
                <a16:creationId xmlns:a16="http://schemas.microsoft.com/office/drawing/2014/main" id="{934D45E7-4372-4268-87F1-00ADD60C21EB}"/>
              </a:ext>
            </a:extLst>
          </p:cNvPr>
          <p:cNvSpPr/>
          <p:nvPr/>
        </p:nvSpPr>
        <p:spPr>
          <a:xfrm>
            <a:off x="9296400" y="59436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" name="Text Box 26">
            <a:extLst>
              <a:ext uri="{FF2B5EF4-FFF2-40B4-BE49-F238E27FC236}">
                <a16:creationId xmlns:a16="http://schemas.microsoft.com/office/drawing/2014/main" id="{1114C1B2-67BC-4BD8-B3F3-188E28AFFF43}"/>
              </a:ext>
            </a:extLst>
          </p:cNvPr>
          <p:cNvSpPr txBox="1"/>
          <p:nvPr/>
        </p:nvSpPr>
        <p:spPr>
          <a:xfrm>
            <a:off x="2886075" y="5657850"/>
            <a:ext cx="68580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阶段</a:t>
            </a:r>
            <a:r>
              <a:rPr lang="en-US" altLang="zh-CN" sz="16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2" name="Text Box 27">
            <a:extLst>
              <a:ext uri="{FF2B5EF4-FFF2-40B4-BE49-F238E27FC236}">
                <a16:creationId xmlns:a16="http://schemas.microsoft.com/office/drawing/2014/main" id="{8579C53F-1CBE-45E0-8A8C-FDF175006162}"/>
              </a:ext>
            </a:extLst>
          </p:cNvPr>
          <p:cNvSpPr txBox="1"/>
          <p:nvPr/>
        </p:nvSpPr>
        <p:spPr>
          <a:xfrm>
            <a:off x="4691063" y="5667375"/>
            <a:ext cx="68580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阶段</a:t>
            </a:r>
            <a:r>
              <a:rPr lang="en-US" altLang="zh-CN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E8302D82-DBFA-42E1-9541-DC0666EEA696}"/>
              </a:ext>
            </a:extLst>
          </p:cNvPr>
          <p:cNvSpPr txBox="1"/>
          <p:nvPr/>
        </p:nvSpPr>
        <p:spPr>
          <a:xfrm>
            <a:off x="6248400" y="5562600"/>
            <a:ext cx="685800" cy="30734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Arial" panose="020B0604020202020204" pitchFamily="34" charset="0"/>
              </a:rPr>
              <a:t>……</a:t>
            </a:r>
          </a:p>
        </p:txBody>
      </p:sp>
      <p:sp>
        <p:nvSpPr>
          <p:cNvPr id="44" name="Text Box 29">
            <a:extLst>
              <a:ext uri="{FF2B5EF4-FFF2-40B4-BE49-F238E27FC236}">
                <a16:creationId xmlns:a16="http://schemas.microsoft.com/office/drawing/2014/main" id="{5AF25EAA-69F1-44BA-8B5F-826432257192}"/>
              </a:ext>
            </a:extLst>
          </p:cNvPr>
          <p:cNvSpPr txBox="1"/>
          <p:nvPr/>
        </p:nvSpPr>
        <p:spPr>
          <a:xfrm>
            <a:off x="7986713" y="5700713"/>
            <a:ext cx="68580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</a:rPr>
              <a:t>阶段</a:t>
            </a:r>
            <a:r>
              <a:rPr lang="en-US" altLang="zh-CN" sz="1600" b="1" i="1">
                <a:latin typeface="Times New Roman" panose="02020603050405020304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9925666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C4993-96C6-4102-B571-989EDCEC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成组序贯常用方法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0EB-6F26-4C1B-9544-544D9C925723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grpSp>
        <p:nvGrpSpPr>
          <p:cNvPr id="45" name="Group 3">
            <a:extLst>
              <a:ext uri="{FF2B5EF4-FFF2-40B4-BE49-F238E27FC236}">
                <a16:creationId xmlns:a16="http://schemas.microsoft.com/office/drawing/2014/main" id="{55368D8F-5538-400A-9697-B59654CEA2E9}"/>
              </a:ext>
            </a:extLst>
          </p:cNvPr>
          <p:cNvGrpSpPr/>
          <p:nvPr/>
        </p:nvGrpSpPr>
        <p:grpSpPr>
          <a:xfrm>
            <a:off x="2387600" y="1341438"/>
            <a:ext cx="1763713" cy="1150937"/>
            <a:chOff x="544" y="845"/>
            <a:chExt cx="1383" cy="930"/>
          </a:xfrm>
        </p:grpSpPr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730C807B-68CC-463B-A1B0-CD9236A811BA}"/>
                </a:ext>
              </a:extLst>
            </p:cNvPr>
            <p:cNvSpPr/>
            <p:nvPr/>
          </p:nvSpPr>
          <p:spPr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rgbClr val="CDE5D8"/>
                </a:gs>
                <a:gs pos="100000">
                  <a:srgbClr val="45836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Oval 5" descr="未标题-6">
              <a:extLst>
                <a:ext uri="{FF2B5EF4-FFF2-40B4-BE49-F238E27FC236}">
                  <a16:creationId xmlns:a16="http://schemas.microsoft.com/office/drawing/2014/main" id="{FA91A1A0-09EE-4818-A38C-84766F3FBC36}"/>
                </a:ext>
              </a:extLst>
            </p:cNvPr>
            <p:cNvSpPr/>
            <p:nvPr/>
          </p:nvSpPr>
          <p:spPr>
            <a:xfrm>
              <a:off x="635" y="936"/>
              <a:ext cx="794" cy="74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Line 6">
              <a:extLst>
                <a:ext uri="{FF2B5EF4-FFF2-40B4-BE49-F238E27FC236}">
                  <a16:creationId xmlns:a16="http://schemas.microsoft.com/office/drawing/2014/main" id="{E9A9302D-07B1-4152-A247-95A67213D493}"/>
                </a:ext>
              </a:extLst>
            </p:cNvPr>
            <p:cNvSpPr/>
            <p:nvPr/>
          </p:nvSpPr>
          <p:spPr>
            <a:xfrm>
              <a:off x="1519" y="1299"/>
              <a:ext cx="408" cy="0"/>
            </a:xfrm>
            <a:prstGeom prst="line">
              <a:avLst/>
            </a:prstGeom>
            <a:ln w="28575" cap="rnd" cmpd="sng">
              <a:solidFill>
                <a:srgbClr val="35654B"/>
              </a:solidFill>
              <a:prstDash val="sysDot"/>
              <a:headEnd type="none" w="med" len="med"/>
              <a:tailEnd type="oval" w="med" len="med"/>
            </a:ln>
          </p:spPr>
        </p:sp>
      </p:grpSp>
      <p:sp>
        <p:nvSpPr>
          <p:cNvPr id="49" name="AutoShape 7">
            <a:extLst>
              <a:ext uri="{FF2B5EF4-FFF2-40B4-BE49-F238E27FC236}">
                <a16:creationId xmlns:a16="http://schemas.microsoft.com/office/drawing/2014/main" id="{288AB452-4D6E-4776-A43C-A04EA3A33EC3}"/>
              </a:ext>
            </a:extLst>
          </p:cNvPr>
          <p:cNvSpPr/>
          <p:nvPr/>
        </p:nvSpPr>
        <p:spPr>
          <a:xfrm>
            <a:off x="4222750" y="1268413"/>
            <a:ext cx="5184775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DE5D8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4BD36589-9686-4912-A4BD-AFAB1FAC0A5D}"/>
              </a:ext>
            </a:extLst>
          </p:cNvPr>
          <p:cNvSpPr/>
          <p:nvPr/>
        </p:nvSpPr>
        <p:spPr>
          <a:xfrm>
            <a:off x="4259263" y="1412875"/>
            <a:ext cx="5184775" cy="822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 dirty="0" err="1">
                <a:latin typeface="Arial" panose="020B0604020202020204" pitchFamily="34" charset="0"/>
              </a:rPr>
              <a:t>O’Brein</a:t>
            </a:r>
            <a:r>
              <a:rPr lang="en-US" altLang="zh-CN" sz="2000" b="1" dirty="0">
                <a:latin typeface="Arial" panose="020B0604020202020204" pitchFamily="34" charset="0"/>
              </a:rPr>
              <a:t>-Fleming</a:t>
            </a:r>
            <a:r>
              <a:rPr lang="zh-CN" altLang="en-US" sz="2000" b="1" dirty="0">
                <a:latin typeface="Arial" panose="020B0604020202020204" pitchFamily="34" charset="0"/>
              </a:rPr>
              <a:t>设计：最为常用。方法较为保守，总样本量接近于单阶段。</a:t>
            </a:r>
          </a:p>
        </p:txBody>
      </p:sp>
      <p:grpSp>
        <p:nvGrpSpPr>
          <p:cNvPr id="51" name="Group 9">
            <a:extLst>
              <a:ext uri="{FF2B5EF4-FFF2-40B4-BE49-F238E27FC236}">
                <a16:creationId xmlns:a16="http://schemas.microsoft.com/office/drawing/2014/main" id="{770915D9-6DE8-4B11-A07D-E004389A8043}"/>
              </a:ext>
            </a:extLst>
          </p:cNvPr>
          <p:cNvGrpSpPr/>
          <p:nvPr/>
        </p:nvGrpSpPr>
        <p:grpSpPr>
          <a:xfrm>
            <a:off x="2387600" y="2890838"/>
            <a:ext cx="1763713" cy="1150937"/>
            <a:chOff x="544" y="845"/>
            <a:chExt cx="1383" cy="930"/>
          </a:xfrm>
        </p:grpSpPr>
        <p:sp>
          <p:nvSpPr>
            <p:cNvPr id="52" name="Oval 10">
              <a:extLst>
                <a:ext uri="{FF2B5EF4-FFF2-40B4-BE49-F238E27FC236}">
                  <a16:creationId xmlns:a16="http://schemas.microsoft.com/office/drawing/2014/main" id="{FA1555EB-BA1D-46CA-95BA-DE04C6688135}"/>
                </a:ext>
              </a:extLst>
            </p:cNvPr>
            <p:cNvSpPr/>
            <p:nvPr/>
          </p:nvSpPr>
          <p:spPr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3" name="Oval 11" descr="未标题-6">
              <a:extLst>
                <a:ext uri="{FF2B5EF4-FFF2-40B4-BE49-F238E27FC236}">
                  <a16:creationId xmlns:a16="http://schemas.microsoft.com/office/drawing/2014/main" id="{544D21DC-D056-4362-BA44-2E7AE460495E}"/>
                </a:ext>
              </a:extLst>
            </p:cNvPr>
            <p:cNvSpPr/>
            <p:nvPr/>
          </p:nvSpPr>
          <p:spPr>
            <a:xfrm>
              <a:off x="635" y="936"/>
              <a:ext cx="794" cy="748"/>
            </a:xfrm>
            <a:prstGeom prst="ellipse">
              <a:avLst/>
            </a:prstGeom>
            <a:blipFill rotWithShape="1">
              <a:blip r:embed="rId3">
                <a:biLevel thresh="50000"/>
                <a:grayscl/>
              </a:blip>
              <a:stretch>
                <a:fillRect/>
              </a:stretch>
            </a:blip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Line 12">
              <a:extLst>
                <a:ext uri="{FF2B5EF4-FFF2-40B4-BE49-F238E27FC236}">
                  <a16:creationId xmlns:a16="http://schemas.microsoft.com/office/drawing/2014/main" id="{EB2F39D9-186C-4C84-93DF-C3A7C1B4BBC7}"/>
                </a:ext>
              </a:extLst>
            </p:cNvPr>
            <p:cNvSpPr/>
            <p:nvPr/>
          </p:nvSpPr>
          <p:spPr>
            <a:xfrm>
              <a:off x="1519" y="1299"/>
              <a:ext cx="408" cy="0"/>
            </a:xfrm>
            <a:prstGeom prst="line">
              <a:avLst/>
            </a:prstGeom>
            <a:ln w="28575" cap="rnd" cmpd="sng">
              <a:solidFill>
                <a:srgbClr val="969696"/>
              </a:solidFill>
              <a:prstDash val="sysDot"/>
              <a:headEnd type="none" w="med" len="med"/>
              <a:tailEnd type="oval" w="med" len="med"/>
            </a:ln>
          </p:spPr>
        </p:sp>
      </p:grpSp>
      <p:sp>
        <p:nvSpPr>
          <p:cNvPr id="55" name="AutoShape 13">
            <a:extLst>
              <a:ext uri="{FF2B5EF4-FFF2-40B4-BE49-F238E27FC236}">
                <a16:creationId xmlns:a16="http://schemas.microsoft.com/office/drawing/2014/main" id="{8AB728FE-4BC7-490B-8551-316B255DCB56}"/>
              </a:ext>
            </a:extLst>
          </p:cNvPr>
          <p:cNvSpPr/>
          <p:nvPr/>
        </p:nvSpPr>
        <p:spPr>
          <a:xfrm>
            <a:off x="4222750" y="2817813"/>
            <a:ext cx="5184775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6" name="Rectangle 14">
            <a:extLst>
              <a:ext uri="{FF2B5EF4-FFF2-40B4-BE49-F238E27FC236}">
                <a16:creationId xmlns:a16="http://schemas.microsoft.com/office/drawing/2014/main" id="{8D1E8D22-4244-443D-858D-057D5BDC89D5}"/>
              </a:ext>
            </a:extLst>
          </p:cNvPr>
          <p:cNvSpPr/>
          <p:nvPr/>
        </p:nvSpPr>
        <p:spPr>
          <a:xfrm>
            <a:off x="4259263" y="2962275"/>
            <a:ext cx="5184775" cy="822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 err="1">
                <a:latin typeface="Arial" panose="020B0604020202020204" pitchFamily="34" charset="0"/>
              </a:rPr>
              <a:t>Pocock</a:t>
            </a:r>
            <a:r>
              <a:rPr lang="zh-CN" altLang="en-US" sz="2000" b="1" dirty="0">
                <a:latin typeface="Arial" panose="020B0604020202020204" pitchFamily="34" charset="0"/>
              </a:rPr>
              <a:t>设计：风险均摊，各阶段名义检验水准基本相等。</a:t>
            </a:r>
          </a:p>
        </p:txBody>
      </p:sp>
      <p:grpSp>
        <p:nvGrpSpPr>
          <p:cNvPr id="57" name="Group 15">
            <a:extLst>
              <a:ext uri="{FF2B5EF4-FFF2-40B4-BE49-F238E27FC236}">
                <a16:creationId xmlns:a16="http://schemas.microsoft.com/office/drawing/2014/main" id="{BC0E2080-D117-4F0A-9464-6CD6057F9109}"/>
              </a:ext>
            </a:extLst>
          </p:cNvPr>
          <p:cNvGrpSpPr/>
          <p:nvPr/>
        </p:nvGrpSpPr>
        <p:grpSpPr>
          <a:xfrm>
            <a:off x="2352675" y="4510088"/>
            <a:ext cx="1763713" cy="1150937"/>
            <a:chOff x="544" y="845"/>
            <a:chExt cx="1383" cy="930"/>
          </a:xfrm>
        </p:grpSpPr>
        <p:sp>
          <p:nvSpPr>
            <p:cNvPr id="58" name="Oval 16">
              <a:extLst>
                <a:ext uri="{FF2B5EF4-FFF2-40B4-BE49-F238E27FC236}">
                  <a16:creationId xmlns:a16="http://schemas.microsoft.com/office/drawing/2014/main" id="{5625CE19-2B15-47A2-8E7B-4FDCDFD529DC}"/>
                </a:ext>
              </a:extLst>
            </p:cNvPr>
            <p:cNvSpPr/>
            <p:nvPr/>
          </p:nvSpPr>
          <p:spPr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rgbClr val="CDE5D8"/>
                </a:gs>
                <a:gs pos="100000">
                  <a:srgbClr val="45836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9" name="Oval 17" descr="未标题-6">
              <a:extLst>
                <a:ext uri="{FF2B5EF4-FFF2-40B4-BE49-F238E27FC236}">
                  <a16:creationId xmlns:a16="http://schemas.microsoft.com/office/drawing/2014/main" id="{B59A29F6-00A7-49FB-8B0C-8D0C18BCD005}"/>
                </a:ext>
              </a:extLst>
            </p:cNvPr>
            <p:cNvSpPr/>
            <p:nvPr/>
          </p:nvSpPr>
          <p:spPr>
            <a:xfrm>
              <a:off x="635" y="936"/>
              <a:ext cx="794" cy="748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wrap="none" anchor="ctr"/>
            <a:lstStyle/>
            <a:p>
              <a:endParaRPr lang="zh-CN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Line 18">
              <a:extLst>
                <a:ext uri="{FF2B5EF4-FFF2-40B4-BE49-F238E27FC236}">
                  <a16:creationId xmlns:a16="http://schemas.microsoft.com/office/drawing/2014/main" id="{106F45A9-9A6C-4658-A13D-376A9EF873F6}"/>
                </a:ext>
              </a:extLst>
            </p:cNvPr>
            <p:cNvSpPr/>
            <p:nvPr/>
          </p:nvSpPr>
          <p:spPr>
            <a:xfrm>
              <a:off x="1519" y="1299"/>
              <a:ext cx="408" cy="0"/>
            </a:xfrm>
            <a:prstGeom prst="line">
              <a:avLst/>
            </a:prstGeom>
            <a:ln w="28575" cap="rnd" cmpd="sng">
              <a:solidFill>
                <a:srgbClr val="35654B"/>
              </a:solidFill>
              <a:prstDash val="sysDot"/>
              <a:headEnd type="none" w="med" len="med"/>
              <a:tailEnd type="oval" w="med" len="med"/>
            </a:ln>
          </p:spPr>
        </p:sp>
      </p:grpSp>
      <p:sp>
        <p:nvSpPr>
          <p:cNvPr id="61" name="AutoShape 19">
            <a:extLst>
              <a:ext uri="{FF2B5EF4-FFF2-40B4-BE49-F238E27FC236}">
                <a16:creationId xmlns:a16="http://schemas.microsoft.com/office/drawing/2014/main" id="{1EC0197C-80BD-49B1-A322-CA2393D5173C}"/>
              </a:ext>
            </a:extLst>
          </p:cNvPr>
          <p:cNvSpPr/>
          <p:nvPr/>
        </p:nvSpPr>
        <p:spPr>
          <a:xfrm>
            <a:off x="4187825" y="4437063"/>
            <a:ext cx="5184775" cy="1223962"/>
          </a:xfrm>
          <a:prstGeom prst="roundRect">
            <a:avLst>
              <a:gd name="adj" fmla="val 16667"/>
            </a:avLst>
          </a:prstGeom>
          <a:solidFill>
            <a:schemeClr val="bg1">
              <a:alpha val="59999"/>
            </a:schemeClr>
          </a:solidFill>
          <a:ln w="28575" cap="flat" cmpd="sng">
            <a:solidFill>
              <a:srgbClr val="CDE5D8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28754335-F7C8-4920-BB5B-9A3175FB74EA}"/>
              </a:ext>
            </a:extLst>
          </p:cNvPr>
          <p:cNvSpPr/>
          <p:nvPr/>
        </p:nvSpPr>
        <p:spPr>
          <a:xfrm>
            <a:off x="4224338" y="4581525"/>
            <a:ext cx="5184775" cy="8223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altLang="zh-CN" sz="2000" b="1">
                <a:latin typeface="Times New Roman" panose="02020603050405020304" pitchFamily="18" charset="0"/>
              </a:rPr>
              <a:t>alpha</a:t>
            </a:r>
            <a:r>
              <a:rPr lang="zh-CN" altLang="en-US" sz="2000" b="1" dirty="0">
                <a:latin typeface="Times New Roman" panose="02020603050405020304" pitchFamily="18" charset="0"/>
              </a:rPr>
              <a:t>消耗</a:t>
            </a:r>
            <a:r>
              <a:rPr lang="zh-CN" altLang="en-US" sz="2000" b="1" dirty="0">
                <a:latin typeface="Arial" panose="020B0604020202020204" pitchFamily="34" charset="0"/>
              </a:rPr>
              <a:t>函数：可选用不同的函数形式，实现上述两种方法的协调。</a:t>
            </a:r>
          </a:p>
        </p:txBody>
      </p:sp>
    </p:spTree>
    <p:extLst>
      <p:ext uri="{BB962C8B-B14F-4D97-AF65-F5344CB8AC3E}">
        <p14:creationId xmlns:p14="http://schemas.microsoft.com/office/powerpoint/2010/main" val="40724897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854">
      <a:dk1>
        <a:sysClr val="windowText" lastClr="000000"/>
      </a:dk1>
      <a:lt1>
        <a:sysClr val="window" lastClr="FFFFFF"/>
      </a:lt1>
      <a:dk2>
        <a:srgbClr val="365A96"/>
      </a:dk2>
      <a:lt2>
        <a:srgbClr val="3AC8D9"/>
      </a:lt2>
      <a:accent1>
        <a:srgbClr val="3AC8D9"/>
      </a:accent1>
      <a:accent2>
        <a:srgbClr val="365A96"/>
      </a:accent2>
      <a:accent3>
        <a:srgbClr val="3AC8D9"/>
      </a:accent3>
      <a:accent4>
        <a:srgbClr val="365A96"/>
      </a:accent4>
      <a:accent5>
        <a:srgbClr val="3AC8D9"/>
      </a:accent5>
      <a:accent6>
        <a:srgbClr val="365A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9912</TotalTime>
  <Words>1918</Words>
  <Application>Microsoft Office PowerPoint</Application>
  <PresentationFormat>宽屏</PresentationFormat>
  <Paragraphs>540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等线</vt:lpstr>
      <vt:lpstr>黑体</vt:lpstr>
      <vt:lpstr>华文楷体</vt:lpstr>
      <vt:lpstr>华文宋体</vt:lpstr>
      <vt:lpstr>楷体</vt:lpstr>
      <vt:lpstr>宋体</vt:lpstr>
      <vt:lpstr>微软雅黑</vt:lpstr>
      <vt:lpstr>Arial</vt:lpstr>
      <vt:lpstr>Arial Black</vt:lpstr>
      <vt:lpstr>Calibri</vt:lpstr>
      <vt:lpstr>Impact</vt:lpstr>
      <vt:lpstr>Monotype Corsiva</vt:lpstr>
      <vt:lpstr>Times New Roman</vt:lpstr>
      <vt:lpstr>Wingdings</vt:lpstr>
      <vt:lpstr>Wingdings 3</vt:lpstr>
      <vt:lpstr>Office 主题</vt:lpstr>
      <vt:lpstr>PowerPoint 演示文稿</vt:lpstr>
      <vt:lpstr>声明及致谢</vt:lpstr>
      <vt:lpstr>PowerPoint 演示文稿</vt:lpstr>
      <vt:lpstr>临床评价过程</vt:lpstr>
      <vt:lpstr>逐步接近真相</vt:lpstr>
      <vt:lpstr>临床试验新方法</vt:lpstr>
      <vt:lpstr>设计方法的进阶</vt:lpstr>
      <vt:lpstr>成组序贯设计</vt:lpstr>
      <vt:lpstr>成组序贯常用方法</vt:lpstr>
      <vt:lpstr>临床试验设计基本原则</vt:lpstr>
      <vt:lpstr>重复</vt:lpstr>
      <vt:lpstr>样本量估算</vt:lpstr>
      <vt:lpstr>研究对照</vt:lpstr>
      <vt:lpstr>安慰剂对照</vt:lpstr>
      <vt:lpstr>随机</vt:lpstr>
      <vt:lpstr>常用随机方法</vt:lpstr>
      <vt:lpstr>随机案例</vt:lpstr>
      <vt:lpstr>随机风险</vt:lpstr>
      <vt:lpstr>观察指标</vt:lpstr>
      <vt:lpstr>统计比较类型</vt:lpstr>
      <vt:lpstr>统计分析集</vt:lpstr>
      <vt:lpstr>常用统计方法1</vt:lpstr>
      <vt:lpstr>常用统计方法2</vt:lpstr>
      <vt:lpstr>常用统计方法3</vt:lpstr>
      <vt:lpstr>中心效应</vt:lpstr>
      <vt:lpstr>亚组分析</vt:lpstr>
      <vt:lpstr>多重性分析</vt:lpstr>
      <vt:lpstr>P值统计学/临床意义</vt:lpstr>
      <vt:lpstr>结果可靠性</vt:lpstr>
      <vt:lpstr>阴性结果解读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Hadrian</cp:lastModifiedBy>
  <cp:revision>303</cp:revision>
  <dcterms:created xsi:type="dcterms:W3CDTF">2015-05-05T08:02:00Z</dcterms:created>
  <dcterms:modified xsi:type="dcterms:W3CDTF">2019-04-03T10:06:20Z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