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  <p:sldMasterId id="2147483692" r:id="rId2"/>
    <p:sldMasterId id="2147483705" r:id="rId3"/>
  </p:sldMasterIdLst>
  <p:notesMasterIdLst>
    <p:notesMasterId r:id="rId26"/>
  </p:notesMasterIdLst>
  <p:sldIdLst>
    <p:sldId id="258" r:id="rId4"/>
    <p:sldId id="259" r:id="rId5"/>
    <p:sldId id="260" r:id="rId6"/>
    <p:sldId id="261" r:id="rId7"/>
    <p:sldId id="262" r:id="rId8"/>
    <p:sldId id="263" r:id="rId9"/>
    <p:sldId id="280" r:id="rId10"/>
    <p:sldId id="264" r:id="rId11"/>
    <p:sldId id="265" r:id="rId12"/>
    <p:sldId id="266" r:id="rId13"/>
    <p:sldId id="279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12190413" cy="6859588"/>
  <p:notesSz cx="6858000" cy="9144000"/>
  <p:defaultTextStyle>
    <a:defPPr>
      <a:defRPr lang="zh-CN"/>
    </a:defPPr>
    <a:lvl1pPr marL="0" algn="l" defTabSz="117226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6130" algn="l" defTabSz="117226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2261" algn="l" defTabSz="117226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58391" algn="l" defTabSz="117226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44522" algn="l" defTabSz="117226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0652" algn="l" defTabSz="117226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16782" algn="l" defTabSz="117226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02913" algn="l" defTabSz="117226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689043" algn="l" defTabSz="117226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031" autoAdjust="0"/>
  </p:normalViewPr>
  <p:slideViewPr>
    <p:cSldViewPr>
      <p:cViewPr varScale="1">
        <p:scale>
          <a:sx n="114" d="100"/>
          <a:sy n="114" d="100"/>
        </p:scale>
        <p:origin x="-438" y="-108"/>
      </p:cViewPr>
      <p:guideLst>
        <p:guide orient="horz" pos="2161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8D18E8-2076-4573-A012-D369828DA6F6}" type="datetimeFigureOut">
              <a:rPr lang="zh-CN" altLang="en-US" smtClean="0"/>
              <a:pPr/>
              <a:t>2019-04-03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F6FB9C-6C18-46FE-8A10-C0CE0C6DF9E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2843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17226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586130" algn="l" defTabSz="117226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1172261" algn="l" defTabSz="117226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758391" algn="l" defTabSz="117226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2344522" algn="l" defTabSz="117226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2930652" algn="l" defTabSz="117226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3516782" algn="l" defTabSz="117226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4102913" algn="l" defTabSz="117226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4689043" algn="l" defTabSz="117226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2588" y="685800"/>
            <a:ext cx="6092825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74756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F72C7D2-50DE-4C20-8D4C-312F0A543052}" type="slidenum">
              <a:rPr lang="zh-CN" altLang="en-US" sz="1200"/>
              <a:pPr algn="r"/>
              <a:t>4</a:t>
            </a:fld>
            <a:endParaRPr lang="en-US" altLang="zh-CN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2588" y="685800"/>
            <a:ext cx="6092825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6868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7757D82-2BDA-4F1C-A04C-3C5DE4E7F025}" type="slidenum">
              <a:rPr lang="zh-CN" altLang="en-US" sz="1200"/>
              <a:pPr algn="r"/>
              <a:t>15</a:t>
            </a:fld>
            <a:endParaRPr lang="en-US" altLang="zh-CN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2588" y="685800"/>
            <a:ext cx="6092825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6868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7757D82-2BDA-4F1C-A04C-3C5DE4E7F025}" type="slidenum">
              <a:rPr lang="zh-CN" altLang="en-US" sz="1200"/>
              <a:pPr algn="r"/>
              <a:t>16</a:t>
            </a:fld>
            <a:endParaRPr lang="en-US" altLang="zh-CN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2588" y="685800"/>
            <a:ext cx="6092825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6868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7757D82-2BDA-4F1C-A04C-3C5DE4E7F025}" type="slidenum">
              <a:rPr lang="zh-CN" altLang="en-US" sz="1200"/>
              <a:pPr algn="r"/>
              <a:t>17</a:t>
            </a:fld>
            <a:endParaRPr lang="en-US" altLang="zh-CN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2588" y="685800"/>
            <a:ext cx="6092825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74756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F72C7D2-50DE-4C20-8D4C-312F0A543052}" type="slidenum">
              <a:rPr lang="zh-CN" altLang="en-US" sz="1200"/>
              <a:pPr algn="r"/>
              <a:t>19</a:t>
            </a:fld>
            <a:endParaRPr lang="en-US" altLang="zh-CN" sz="12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2588" y="685800"/>
            <a:ext cx="6092825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6868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7757D82-2BDA-4F1C-A04C-3C5DE4E7F025}" type="slidenum">
              <a:rPr lang="zh-CN" altLang="en-US" sz="1200"/>
              <a:pPr algn="r"/>
              <a:t>20</a:t>
            </a:fld>
            <a:endParaRPr lang="en-US" altLang="zh-CN" sz="12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2588" y="685800"/>
            <a:ext cx="6092825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6868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7757D82-2BDA-4F1C-A04C-3C5DE4E7F025}" type="slidenum">
              <a:rPr lang="zh-CN" altLang="en-US" sz="1200"/>
              <a:pPr algn="r"/>
              <a:t>21</a:t>
            </a:fld>
            <a:endParaRPr lang="en-US" altLang="zh-CN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2588" y="685800"/>
            <a:ext cx="6092825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74756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F72C7D2-50DE-4C20-8D4C-312F0A543052}" type="slidenum">
              <a:rPr lang="zh-CN" altLang="en-US" sz="1200"/>
              <a:pPr algn="r"/>
              <a:t>5</a:t>
            </a:fld>
            <a:endParaRPr lang="en-US" altLang="zh-CN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2588" y="685800"/>
            <a:ext cx="6092825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74756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F72C7D2-50DE-4C20-8D4C-312F0A543052}" type="slidenum">
              <a:rPr lang="zh-CN" altLang="en-US" sz="1200"/>
              <a:pPr algn="r"/>
              <a:t>6</a:t>
            </a:fld>
            <a:endParaRPr lang="en-US" altLang="zh-CN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2588" y="685800"/>
            <a:ext cx="6092825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74756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F72C7D2-50DE-4C20-8D4C-312F0A543052}" type="slidenum">
              <a:rPr lang="zh-CN" altLang="en-US" sz="1200"/>
              <a:pPr algn="r"/>
              <a:t>7</a:t>
            </a:fld>
            <a:endParaRPr lang="en-US" altLang="zh-CN" sz="1200"/>
          </a:p>
        </p:txBody>
      </p:sp>
    </p:spTree>
    <p:extLst>
      <p:ext uri="{BB962C8B-B14F-4D97-AF65-F5344CB8AC3E}">
        <p14:creationId xmlns:p14="http://schemas.microsoft.com/office/powerpoint/2010/main" val="18829671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2588" y="685800"/>
            <a:ext cx="6092825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2772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AA4F875-3494-4B37-8044-B33BDCBE79D7}" type="slidenum">
              <a:rPr lang="zh-CN" altLang="en-US" sz="1200"/>
              <a:pPr algn="r"/>
              <a:t>9</a:t>
            </a:fld>
            <a:endParaRPr lang="en-US" altLang="zh-CN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2588" y="685800"/>
            <a:ext cx="6092825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45060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59F8850-789C-4770-85F6-32A49D0C7AC4}" type="slidenum">
              <a:rPr lang="zh-CN" altLang="en-US" sz="1200"/>
              <a:pPr algn="r"/>
              <a:t>10</a:t>
            </a:fld>
            <a:endParaRPr lang="en-US" altLang="zh-CN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2588" y="685800"/>
            <a:ext cx="6092825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45060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59F8850-789C-4770-85F6-32A49D0C7AC4}" type="slidenum">
              <a:rPr lang="zh-CN" altLang="en-US" sz="1200"/>
              <a:pPr algn="r"/>
              <a:t>11</a:t>
            </a:fld>
            <a:endParaRPr lang="en-US" altLang="zh-CN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2588" y="685800"/>
            <a:ext cx="6092825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6868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7757D82-2BDA-4F1C-A04C-3C5DE4E7F025}" type="slidenum">
              <a:rPr lang="zh-CN" altLang="en-US" sz="1200"/>
              <a:pPr algn="r"/>
              <a:t>13</a:t>
            </a:fld>
            <a:endParaRPr lang="en-US" altLang="zh-CN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2588" y="685800"/>
            <a:ext cx="6092825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6868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7757D82-2BDA-4F1C-A04C-3C5DE4E7F025}" type="slidenum">
              <a:rPr lang="zh-CN" altLang="en-US" sz="1200"/>
              <a:pPr algn="r"/>
              <a:t>14</a:t>
            </a:fld>
            <a:endParaRPr lang="en-US" altLang="zh-CN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椭圆 4"/>
          <p:cNvSpPr/>
          <p:nvPr/>
        </p:nvSpPr>
        <p:spPr>
          <a:xfrm>
            <a:off x="857139" y="2000713"/>
            <a:ext cx="1523802" cy="1143265"/>
          </a:xfrm>
          <a:prstGeom prst="ellipse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117226" tIns="58613" rIns="117226" bIns="58613" anchor="ctr"/>
          <a:lstStyle/>
          <a:p>
            <a:pPr algn="ctr">
              <a:defRPr/>
            </a:pPr>
            <a:endParaRPr lang="zh-CN" altLang="en-US" dirty="0"/>
          </a:p>
        </p:txBody>
      </p:sp>
      <p:cxnSp>
        <p:nvCxnSpPr>
          <p:cNvPr id="6" name="直接连接符 5"/>
          <p:cNvCxnSpPr/>
          <p:nvPr/>
        </p:nvCxnSpPr>
        <p:spPr>
          <a:xfrm>
            <a:off x="857141" y="3286887"/>
            <a:ext cx="9047571" cy="1588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2285704" y="3571119"/>
            <a:ext cx="9238048" cy="1588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rot="5400000">
            <a:off x="902234" y="3715349"/>
            <a:ext cx="3717198" cy="2117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47583" y="2357976"/>
            <a:ext cx="8761921" cy="643091"/>
          </a:xfrm>
          <a:prstGeom prst="rect">
            <a:avLst/>
          </a:prstGeom>
        </p:spPr>
        <p:txBody>
          <a:bodyPr lIns="117226" tIns="58613" rIns="117226" bIns="58613" anchor="t"/>
          <a:lstStyle>
            <a:lvl1pPr algn="l">
              <a:defRPr sz="5100" b="0" cap="all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047583" y="2997646"/>
            <a:ext cx="8761921" cy="928909"/>
          </a:xfrm>
          <a:prstGeom prst="rect">
            <a:avLst/>
          </a:prstGeom>
        </p:spPr>
        <p:txBody>
          <a:bodyPr lIns="117226" tIns="58613" rIns="117226" bIns="58613"/>
          <a:lstStyle>
            <a:lvl1pPr marL="0" indent="0" algn="l">
              <a:buNone/>
              <a:defRPr sz="3100">
                <a:solidFill>
                  <a:schemeClr val="tx1">
                    <a:tint val="75000"/>
                  </a:schemeClr>
                </a:solidFill>
                <a:latin typeface="Arial Black" pitchFamily="34" charset="0"/>
              </a:defRPr>
            </a:lvl1pPr>
            <a:lvl2pPr marL="586116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223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5834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4446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057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1669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028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68892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7" name="文本占位符 2"/>
          <p:cNvSpPr>
            <a:spLocks noGrp="1"/>
          </p:cNvSpPr>
          <p:nvPr>
            <p:ph type="body" idx="10"/>
          </p:nvPr>
        </p:nvSpPr>
        <p:spPr>
          <a:xfrm>
            <a:off x="952340" y="2143612"/>
            <a:ext cx="1333336" cy="928909"/>
          </a:xfrm>
          <a:prstGeom prst="rect">
            <a:avLst/>
          </a:prstGeom>
        </p:spPr>
        <p:txBody>
          <a:bodyPr lIns="117226" tIns="58613" rIns="117226" bIns="58613"/>
          <a:lstStyle>
            <a:lvl1pPr marL="0" indent="0" algn="ctr">
              <a:buNone/>
              <a:defRPr sz="6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586116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223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5834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4446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057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1669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028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68892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内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281" y="2130925"/>
            <a:ext cx="10361851" cy="1470366"/>
          </a:xfrm>
          <a:prstGeom prst="rect">
            <a:avLst/>
          </a:prstGeom>
        </p:spPr>
        <p:txBody>
          <a:bodyPr lIns="117226" tIns="58613" rIns="117226" bIns="58613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562" y="3887100"/>
            <a:ext cx="8533289" cy="1753006"/>
          </a:xfrm>
          <a:prstGeom prst="rect">
            <a:avLst/>
          </a:prstGeom>
        </p:spPr>
        <p:txBody>
          <a:bodyPr lIns="117226" tIns="58613" rIns="117226" bIns="58613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61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22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58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444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0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166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0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889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520" y="6357829"/>
            <a:ext cx="2844430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058" y="6357829"/>
            <a:ext cx="3860297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6463" y="6357829"/>
            <a:ext cx="2844430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07DD0CB3-8DBC-4C10-939C-BF648A5ACE2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椭圆 4"/>
          <p:cNvSpPr/>
          <p:nvPr/>
        </p:nvSpPr>
        <p:spPr>
          <a:xfrm>
            <a:off x="857139" y="2000713"/>
            <a:ext cx="1523802" cy="1143265"/>
          </a:xfrm>
          <a:prstGeom prst="ellipse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117226" tIns="58613" rIns="117226" bIns="58613" anchor="ctr"/>
          <a:lstStyle/>
          <a:p>
            <a:pPr algn="ctr">
              <a:defRPr/>
            </a:pPr>
            <a:endParaRPr lang="zh-CN" altLang="en-US" dirty="0">
              <a:solidFill>
                <a:srgbClr val="FFFFFF"/>
              </a:solidFill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857141" y="3286887"/>
            <a:ext cx="9047571" cy="1588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2285704" y="3571119"/>
            <a:ext cx="9238048" cy="1588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rot="5400000">
            <a:off x="902234" y="3715349"/>
            <a:ext cx="3717198" cy="2117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47583" y="2357976"/>
            <a:ext cx="8761921" cy="643091"/>
          </a:xfrm>
          <a:prstGeom prst="rect">
            <a:avLst/>
          </a:prstGeom>
        </p:spPr>
        <p:txBody>
          <a:bodyPr lIns="117226" tIns="58613" rIns="117226" bIns="58613" anchor="t"/>
          <a:lstStyle>
            <a:lvl1pPr algn="l">
              <a:defRPr sz="5100" b="0" cap="all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047583" y="2997646"/>
            <a:ext cx="8761921" cy="928909"/>
          </a:xfrm>
          <a:prstGeom prst="rect">
            <a:avLst/>
          </a:prstGeom>
        </p:spPr>
        <p:txBody>
          <a:bodyPr lIns="117226" tIns="58613" rIns="117226" bIns="58613"/>
          <a:lstStyle>
            <a:lvl1pPr marL="0" indent="0" algn="l">
              <a:buNone/>
              <a:defRPr sz="3100">
                <a:solidFill>
                  <a:schemeClr val="tx1">
                    <a:tint val="75000"/>
                  </a:schemeClr>
                </a:solidFill>
                <a:latin typeface="Arial Black" pitchFamily="34" charset="0"/>
              </a:defRPr>
            </a:lvl1pPr>
            <a:lvl2pPr marL="586116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223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5834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4446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057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1669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028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68892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7" name="文本占位符 2"/>
          <p:cNvSpPr>
            <a:spLocks noGrp="1"/>
          </p:cNvSpPr>
          <p:nvPr>
            <p:ph type="body" idx="10"/>
          </p:nvPr>
        </p:nvSpPr>
        <p:spPr>
          <a:xfrm>
            <a:off x="952340" y="2143612"/>
            <a:ext cx="1333336" cy="928909"/>
          </a:xfrm>
          <a:prstGeom prst="rect">
            <a:avLst/>
          </a:prstGeom>
        </p:spPr>
        <p:txBody>
          <a:bodyPr lIns="117226" tIns="58613" rIns="117226" bIns="58613"/>
          <a:lstStyle>
            <a:lvl1pPr marL="0" indent="0" algn="ctr">
              <a:buNone/>
              <a:defRPr sz="6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586116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223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5834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4446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057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1669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028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68892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928904"/>
            <a:ext cx="10971372" cy="857449"/>
          </a:xfrm>
          <a:prstGeom prst="rect">
            <a:avLst/>
          </a:prstGeom>
        </p:spPr>
        <p:txBody>
          <a:bodyPr lIns="117226" tIns="58613" rIns="117226" bIns="58613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521" y="1600575"/>
            <a:ext cx="5384099" cy="4527011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6793" y="1600575"/>
            <a:ext cx="5384099" cy="4527011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>
          <a:xfrm>
            <a:off x="609520" y="6357833"/>
            <a:ext cx="2844430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solidFill>
                  <a:srgbClr val="000000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058" y="6357833"/>
            <a:ext cx="3860297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solidFill>
                  <a:srgbClr val="000000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6463" y="6357833"/>
            <a:ext cx="2844430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solidFill>
                  <a:srgbClr val="000000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94040A06-D26F-41DB-9840-9550643ED83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928904"/>
            <a:ext cx="10971372" cy="857449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535469"/>
            <a:ext cx="5386216" cy="639910"/>
          </a:xfrm>
          <a:prstGeom prst="rect">
            <a:avLst/>
          </a:prstGeom>
        </p:spPr>
        <p:txBody>
          <a:bodyPr lIns="117226" tIns="58613" rIns="117226" bIns="58613" anchor="b"/>
          <a:lstStyle>
            <a:lvl1pPr marL="0" indent="0">
              <a:buNone/>
              <a:defRPr sz="3100" b="1"/>
            </a:lvl1pPr>
            <a:lvl2pPr marL="586116" indent="0">
              <a:buNone/>
              <a:defRPr sz="2600" b="1"/>
            </a:lvl2pPr>
            <a:lvl3pPr marL="1172231" indent="0">
              <a:buNone/>
              <a:defRPr sz="2300" b="1"/>
            </a:lvl3pPr>
            <a:lvl4pPr marL="1758348" indent="0">
              <a:buNone/>
              <a:defRPr sz="2100" b="1"/>
            </a:lvl4pPr>
            <a:lvl5pPr marL="2344463" indent="0">
              <a:buNone/>
              <a:defRPr sz="2100" b="1"/>
            </a:lvl5pPr>
            <a:lvl6pPr marL="2930579" indent="0">
              <a:buNone/>
              <a:defRPr sz="2100" b="1"/>
            </a:lvl6pPr>
            <a:lvl7pPr marL="3516694" indent="0">
              <a:buNone/>
              <a:defRPr sz="2100" b="1"/>
            </a:lvl7pPr>
            <a:lvl8pPr marL="4102810" indent="0">
              <a:buNone/>
              <a:defRPr sz="2100" b="1"/>
            </a:lvl8pPr>
            <a:lvl9pPr marL="4688927" indent="0">
              <a:buNone/>
              <a:defRPr sz="21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521" y="2175379"/>
            <a:ext cx="5386216" cy="3952203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569" y="1535469"/>
            <a:ext cx="5388332" cy="639910"/>
          </a:xfrm>
          <a:prstGeom prst="rect">
            <a:avLst/>
          </a:prstGeom>
        </p:spPr>
        <p:txBody>
          <a:bodyPr lIns="117226" tIns="58613" rIns="117226" bIns="58613" anchor="b"/>
          <a:lstStyle>
            <a:lvl1pPr marL="0" indent="0">
              <a:buNone/>
              <a:defRPr sz="3100" b="1"/>
            </a:lvl1pPr>
            <a:lvl2pPr marL="586116" indent="0">
              <a:buNone/>
              <a:defRPr sz="2600" b="1"/>
            </a:lvl2pPr>
            <a:lvl3pPr marL="1172231" indent="0">
              <a:buNone/>
              <a:defRPr sz="2300" b="1"/>
            </a:lvl3pPr>
            <a:lvl4pPr marL="1758348" indent="0">
              <a:buNone/>
              <a:defRPr sz="2100" b="1"/>
            </a:lvl4pPr>
            <a:lvl5pPr marL="2344463" indent="0">
              <a:buNone/>
              <a:defRPr sz="2100" b="1"/>
            </a:lvl5pPr>
            <a:lvl6pPr marL="2930579" indent="0">
              <a:buNone/>
              <a:defRPr sz="2100" b="1"/>
            </a:lvl6pPr>
            <a:lvl7pPr marL="3516694" indent="0">
              <a:buNone/>
              <a:defRPr sz="2100" b="1"/>
            </a:lvl7pPr>
            <a:lvl8pPr marL="4102810" indent="0">
              <a:buNone/>
              <a:defRPr sz="2100" b="1"/>
            </a:lvl8pPr>
            <a:lvl9pPr marL="4688927" indent="0">
              <a:buNone/>
              <a:defRPr sz="21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569" y="2175379"/>
            <a:ext cx="5388332" cy="3952203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09520" y="6357833"/>
            <a:ext cx="2844430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solidFill>
                  <a:srgbClr val="000000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058" y="6357833"/>
            <a:ext cx="3860297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solidFill>
                  <a:srgbClr val="000000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6463" y="6357833"/>
            <a:ext cx="2844430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solidFill>
                  <a:srgbClr val="000000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3BF64CF0-3253-461A-9CA7-4A6268A8A2A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928904"/>
            <a:ext cx="10971372" cy="857449"/>
          </a:xfrm>
          <a:prstGeom prst="rect">
            <a:avLst/>
          </a:prstGeom>
        </p:spPr>
        <p:txBody>
          <a:bodyPr lIns="117226" tIns="58613" rIns="117226" bIns="58613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>
          <a:xfrm>
            <a:off x="609520" y="6357833"/>
            <a:ext cx="2844430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solidFill>
                  <a:srgbClr val="000000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058" y="6357833"/>
            <a:ext cx="3860297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solidFill>
                  <a:srgbClr val="000000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6463" y="6357833"/>
            <a:ext cx="2844430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solidFill>
                  <a:srgbClr val="000000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686AAF7D-A7E8-467D-8B08-350ABE0CC01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>
          <a:xfrm>
            <a:off x="609520" y="6357833"/>
            <a:ext cx="2844430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solidFill>
                  <a:srgbClr val="000000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058" y="6357833"/>
            <a:ext cx="3860297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solidFill>
                  <a:srgbClr val="000000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6463" y="6357833"/>
            <a:ext cx="2844430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solidFill>
                  <a:srgbClr val="000000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5F59CD56-FB25-4884-9056-3B259C69203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4" y="273114"/>
            <a:ext cx="4010562" cy="1162319"/>
          </a:xfrm>
          <a:prstGeom prst="rect">
            <a:avLst/>
          </a:prstGeom>
        </p:spPr>
        <p:txBody>
          <a:bodyPr lIns="117226" tIns="58613" rIns="117226" bIns="58613" anchor="b"/>
          <a:lstStyle>
            <a:lvl1pPr algn="l">
              <a:defRPr sz="26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113" y="273121"/>
            <a:ext cx="6814779" cy="5854468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524" y="1435437"/>
            <a:ext cx="4010562" cy="4692149"/>
          </a:xfrm>
          <a:prstGeom prst="rect">
            <a:avLst/>
          </a:prstGeom>
        </p:spPr>
        <p:txBody>
          <a:bodyPr lIns="117226" tIns="58613" rIns="117226" bIns="58613"/>
          <a:lstStyle>
            <a:lvl1pPr marL="0" indent="0">
              <a:buNone/>
              <a:defRPr sz="1800"/>
            </a:lvl1pPr>
            <a:lvl2pPr marL="586116" indent="0">
              <a:buNone/>
              <a:defRPr sz="1500"/>
            </a:lvl2pPr>
            <a:lvl3pPr marL="1172231" indent="0">
              <a:buNone/>
              <a:defRPr sz="1300"/>
            </a:lvl3pPr>
            <a:lvl4pPr marL="1758348" indent="0">
              <a:buNone/>
              <a:defRPr sz="1200"/>
            </a:lvl4pPr>
            <a:lvl5pPr marL="2344463" indent="0">
              <a:buNone/>
              <a:defRPr sz="1200"/>
            </a:lvl5pPr>
            <a:lvl6pPr marL="2930579" indent="0">
              <a:buNone/>
              <a:defRPr sz="1200"/>
            </a:lvl6pPr>
            <a:lvl7pPr marL="3516694" indent="0">
              <a:buNone/>
              <a:defRPr sz="1200"/>
            </a:lvl7pPr>
            <a:lvl8pPr marL="4102810" indent="0">
              <a:buNone/>
              <a:defRPr sz="1200"/>
            </a:lvl8pPr>
            <a:lvl9pPr marL="4688927" indent="0">
              <a:buNone/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>
          <a:xfrm>
            <a:off x="609520" y="6357833"/>
            <a:ext cx="2844430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solidFill>
                  <a:srgbClr val="000000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058" y="6357833"/>
            <a:ext cx="3860297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solidFill>
                  <a:srgbClr val="000000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6463" y="6357833"/>
            <a:ext cx="2844430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solidFill>
                  <a:srgbClr val="000000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D6A78522-AAAC-4579-9501-78A265C517A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406" y="4801711"/>
            <a:ext cx="7314248" cy="566870"/>
          </a:xfrm>
          <a:prstGeom prst="rect">
            <a:avLst/>
          </a:prstGeom>
        </p:spPr>
        <p:txBody>
          <a:bodyPr lIns="117226" tIns="58613" rIns="117226" bIns="58613" anchor="b"/>
          <a:lstStyle>
            <a:lvl1pPr algn="l">
              <a:defRPr sz="26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406" y="612917"/>
            <a:ext cx="7314248" cy="4115753"/>
          </a:xfrm>
          <a:prstGeom prst="rect">
            <a:avLst/>
          </a:prstGeom>
        </p:spPr>
        <p:txBody>
          <a:bodyPr lIns="117226" tIns="58613" rIns="117226" bIns="58613" rtlCol="0">
            <a:normAutofit/>
          </a:bodyPr>
          <a:lstStyle>
            <a:lvl1pPr marL="0" indent="0">
              <a:buNone/>
              <a:defRPr sz="4100"/>
            </a:lvl1pPr>
            <a:lvl2pPr marL="586116" indent="0">
              <a:buNone/>
              <a:defRPr sz="3600"/>
            </a:lvl2pPr>
            <a:lvl3pPr marL="1172231" indent="0">
              <a:buNone/>
              <a:defRPr sz="3100"/>
            </a:lvl3pPr>
            <a:lvl4pPr marL="1758348" indent="0">
              <a:buNone/>
              <a:defRPr sz="2600"/>
            </a:lvl4pPr>
            <a:lvl5pPr marL="2344463" indent="0">
              <a:buNone/>
              <a:defRPr sz="2600"/>
            </a:lvl5pPr>
            <a:lvl6pPr marL="2930579" indent="0">
              <a:buNone/>
              <a:defRPr sz="2600"/>
            </a:lvl6pPr>
            <a:lvl7pPr marL="3516694" indent="0">
              <a:buNone/>
              <a:defRPr sz="2600"/>
            </a:lvl7pPr>
            <a:lvl8pPr marL="4102810" indent="0">
              <a:buNone/>
              <a:defRPr sz="2600"/>
            </a:lvl8pPr>
            <a:lvl9pPr marL="4688927" indent="0">
              <a:buNone/>
              <a:defRPr sz="26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406" y="5368581"/>
            <a:ext cx="7314248" cy="805048"/>
          </a:xfrm>
          <a:prstGeom prst="rect">
            <a:avLst/>
          </a:prstGeom>
        </p:spPr>
        <p:txBody>
          <a:bodyPr lIns="117226" tIns="58613" rIns="117226" bIns="58613"/>
          <a:lstStyle>
            <a:lvl1pPr marL="0" indent="0">
              <a:buNone/>
              <a:defRPr sz="1800"/>
            </a:lvl1pPr>
            <a:lvl2pPr marL="586116" indent="0">
              <a:buNone/>
              <a:defRPr sz="1500"/>
            </a:lvl2pPr>
            <a:lvl3pPr marL="1172231" indent="0">
              <a:buNone/>
              <a:defRPr sz="1300"/>
            </a:lvl3pPr>
            <a:lvl4pPr marL="1758348" indent="0">
              <a:buNone/>
              <a:defRPr sz="1200"/>
            </a:lvl4pPr>
            <a:lvl5pPr marL="2344463" indent="0">
              <a:buNone/>
              <a:defRPr sz="1200"/>
            </a:lvl5pPr>
            <a:lvl6pPr marL="2930579" indent="0">
              <a:buNone/>
              <a:defRPr sz="1200"/>
            </a:lvl6pPr>
            <a:lvl7pPr marL="3516694" indent="0">
              <a:buNone/>
              <a:defRPr sz="1200"/>
            </a:lvl7pPr>
            <a:lvl8pPr marL="4102810" indent="0">
              <a:buNone/>
              <a:defRPr sz="1200"/>
            </a:lvl8pPr>
            <a:lvl9pPr marL="4688927" indent="0">
              <a:buNone/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>
          <a:xfrm>
            <a:off x="609520" y="6357833"/>
            <a:ext cx="2844430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solidFill>
                  <a:srgbClr val="000000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058" y="6357833"/>
            <a:ext cx="3860297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solidFill>
                  <a:srgbClr val="000000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6463" y="6357833"/>
            <a:ext cx="2844430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solidFill>
                  <a:srgbClr val="000000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63A970AE-EAC9-4EAB-9BA3-EFBE6B1CF6F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928904"/>
            <a:ext cx="10971372" cy="857449"/>
          </a:xfrm>
          <a:prstGeom prst="rect">
            <a:avLst/>
          </a:prstGeom>
        </p:spPr>
        <p:txBody>
          <a:bodyPr lIns="117226" tIns="58613" rIns="117226" bIns="58613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521" y="1929265"/>
            <a:ext cx="10971372" cy="4669919"/>
          </a:xfrm>
          <a:prstGeom prst="rect">
            <a:avLst/>
          </a:prstGeom>
        </p:spPr>
        <p:txBody>
          <a:bodyPr vert="eaVert" lIns="117226" tIns="58613" rIns="117226" bIns="58613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520" y="6357833"/>
            <a:ext cx="2844430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solidFill>
                  <a:srgbClr val="000000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058" y="6357833"/>
            <a:ext cx="3860297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solidFill>
                  <a:srgbClr val="000000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6463" y="6357833"/>
            <a:ext cx="2844430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solidFill>
                  <a:srgbClr val="000000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754EBCA8-E37F-4BB5-964A-8BFD63BA8E7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928904"/>
            <a:ext cx="10971372" cy="857449"/>
          </a:xfrm>
          <a:prstGeom prst="rect">
            <a:avLst/>
          </a:prstGeom>
        </p:spPr>
        <p:txBody>
          <a:bodyPr lIns="117226" tIns="58613" rIns="117226" bIns="58613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521" y="1600575"/>
            <a:ext cx="5384099" cy="4527011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6793" y="1600575"/>
            <a:ext cx="5384099" cy="4527011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>
          <a:xfrm>
            <a:off x="609520" y="6357829"/>
            <a:ext cx="2844430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395FC209-CD1D-459E-B6E0-4C9A0054CEC4}" type="datetimeFigureOut">
              <a:rPr lang="zh-CN" altLang="en-US" smtClean="0"/>
              <a:pPr>
                <a:defRPr/>
              </a:pPr>
              <a:t>2019-04-03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058" y="6357829"/>
            <a:ext cx="3860297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6463" y="6357829"/>
            <a:ext cx="2844430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6432F2B1-0B63-4E11-9AA1-D2795ACF6405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8049" y="274707"/>
            <a:ext cx="2742843" cy="5852880"/>
          </a:xfrm>
          <a:prstGeom prst="rect">
            <a:avLst/>
          </a:prstGeom>
        </p:spPr>
        <p:txBody>
          <a:bodyPr vert="eaVert" lIns="117226" tIns="58613" rIns="117226" bIns="58613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521" y="274707"/>
            <a:ext cx="8025355" cy="5852880"/>
          </a:xfrm>
          <a:prstGeom prst="rect">
            <a:avLst/>
          </a:prstGeom>
        </p:spPr>
        <p:txBody>
          <a:bodyPr vert="eaVert" lIns="117226" tIns="58613" rIns="117226" bIns="58613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520" y="6357833"/>
            <a:ext cx="2844430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solidFill>
                  <a:srgbClr val="000000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058" y="6357833"/>
            <a:ext cx="3860297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solidFill>
                  <a:srgbClr val="000000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6463" y="6357833"/>
            <a:ext cx="2844430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solidFill>
                  <a:srgbClr val="000000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CC966229-9E9C-422C-AEAA-C95D9E5168A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内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281" y="2130929"/>
            <a:ext cx="10361851" cy="1470366"/>
          </a:xfrm>
          <a:prstGeom prst="rect">
            <a:avLst/>
          </a:prstGeom>
        </p:spPr>
        <p:txBody>
          <a:bodyPr lIns="117226" tIns="58613" rIns="117226" bIns="58613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562" y="3887100"/>
            <a:ext cx="8533289" cy="1753006"/>
          </a:xfrm>
          <a:prstGeom prst="rect">
            <a:avLst/>
          </a:prstGeom>
        </p:spPr>
        <p:txBody>
          <a:bodyPr lIns="117226" tIns="58613" rIns="117226" bIns="58613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61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22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58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444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0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166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0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889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520" y="6357833"/>
            <a:ext cx="2844430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>
                <a:solidFill>
                  <a:srgbClr val="000000"/>
                </a:solidFill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058" y="6357833"/>
            <a:ext cx="3860297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>
                <a:solidFill>
                  <a:srgbClr val="000000"/>
                </a:solidFill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6463" y="6357833"/>
            <a:ext cx="2844430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>
                <a:solidFill>
                  <a:srgbClr val="000000"/>
                </a:solidFill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52BAE6DF-2D7F-46F3-BC41-16D3D5DED3C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10971372" cy="1143265"/>
          </a:xfrm>
          <a:prstGeom prst="rect">
            <a:avLst/>
          </a:prstGeom>
        </p:spPr>
        <p:txBody>
          <a:bodyPr lIns="117226" tIns="58613" rIns="117226" bIns="58613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521" y="1600575"/>
            <a:ext cx="10971372" cy="4527011"/>
          </a:xfrm>
          <a:prstGeom prst="rect">
            <a:avLst/>
          </a:prstGeom>
        </p:spPr>
        <p:txBody>
          <a:bodyPr lIns="117226" tIns="58613" rIns="117226" bIns="58613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 descr="2015科技奖励大会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0413" cy="685958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142820" y="1238523"/>
            <a:ext cx="8761921" cy="1048000"/>
          </a:xfrm>
        </p:spPr>
        <p:txBody>
          <a:bodyPr anchor="t"/>
          <a:lstStyle>
            <a:lvl1pPr algn="r">
              <a:defRPr sz="4100" b="0" cap="all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809488" y="3358341"/>
            <a:ext cx="8000015" cy="928911"/>
          </a:xfrm>
          <a:prstGeom prst="rect">
            <a:avLst/>
          </a:prstGeom>
        </p:spPr>
        <p:txBody>
          <a:bodyPr lIns="117226" tIns="58613" rIns="117226" bIns="58613"/>
          <a:lstStyle>
            <a:lvl1pPr marL="0" indent="0" algn="r">
              <a:buNone/>
              <a:defRPr sz="26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1pPr>
            <a:lvl2pPr marL="58613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226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5839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4452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065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1678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0291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68904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52416" y="952708"/>
            <a:ext cx="10971372" cy="857450"/>
          </a:xfrm>
        </p:spPr>
        <p:txBody>
          <a:bodyPr/>
          <a:lstStyle>
            <a:lvl1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kumimoji="1" lang="zh-CN" altLang="en-US" sz="3100" kern="1200" dirty="0">
                <a:ln w="6350" cmpd="sng">
                  <a:noFill/>
                  <a:prstDash val="solid"/>
                  <a:miter lim="800000"/>
                </a:ln>
                <a:solidFill>
                  <a:srgbClr val="8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8" name="标题 1"/>
          <p:cNvSpPr txBox="1">
            <a:spLocks/>
          </p:cNvSpPr>
          <p:nvPr/>
        </p:nvSpPr>
        <p:spPr bwMode="auto">
          <a:xfrm>
            <a:off x="755589" y="1905432"/>
            <a:ext cx="10971372" cy="4191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7226" tIns="58613" rIns="117226" bIns="58613" numCol="1" anchor="t" anchorCtr="0" compatLnSpc="1">
            <a:prstTxWarp prst="textNoShape">
              <a:avLst/>
            </a:prstTxWarp>
          </a:bodyPr>
          <a:lstStyle>
            <a:lvl1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kumimoji="1" lang="zh-CN" altLang="en-US" sz="2400" kern="1200" dirty="0">
                <a:ln w="6350" cmpd="sng">
                  <a:noFill/>
                  <a:prstDash val="solid"/>
                  <a:miter lim="800000"/>
                </a:ln>
                <a:solidFill>
                  <a:srgbClr val="8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marR="0" lvl="0" indent="0" algn="l" defTabSz="1172261" rtl="0" eaLnBrk="1" fontAlgn="base" latin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600" b="0" i="0" u="none" strike="noStrike" kern="1200" cap="none" spc="0" normalizeH="0" baseline="0" noProof="0" dirty="0" smtClean="0">
                <a:ln w="6350" cmpd="sng">
                  <a:noFill/>
                  <a:prstDash val="solid"/>
                  <a:miter lim="800000"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单击此处编辑母版标题样式</a:t>
            </a:r>
            <a:endParaRPr kumimoji="1" lang="zh-CN" altLang="en-US" sz="2600" b="0" i="0" u="none" strike="noStrike" kern="1200" cap="none" spc="0" normalizeH="0" baseline="0" noProof="0" dirty="0">
              <a:ln w="6350" cmpd="sng">
                <a:noFill/>
                <a:prstDash val="solid"/>
                <a:miter lim="800000"/>
              </a:ln>
              <a:solidFill>
                <a:schemeClr val="tx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552416" y="952708"/>
            <a:ext cx="10971372" cy="857450"/>
          </a:xfrm>
        </p:spPr>
        <p:txBody>
          <a:bodyPr/>
          <a:lstStyle>
            <a:lvl1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kumimoji="1" lang="zh-CN" altLang="en-US" sz="3100" kern="1200" dirty="0">
                <a:ln w="6350" cmpd="sng">
                  <a:noFill/>
                  <a:prstDash val="solid"/>
                  <a:miter lim="800000"/>
                </a:ln>
                <a:solidFill>
                  <a:srgbClr val="8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912211"/>
            <a:ext cx="12190413" cy="59473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226" tIns="58613" rIns="117226" bIns="58613"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14246" y="2095977"/>
            <a:ext cx="9276171" cy="1470366"/>
          </a:xfrm>
        </p:spPr>
        <p:txBody>
          <a:bodyPr/>
          <a:lstStyle>
            <a:lvl1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kumimoji="1" lang="zh-CN" altLang="en-US" sz="4600" kern="1200" dirty="0">
                <a:ln w="6350" cmpd="sng">
                  <a:noFill/>
                  <a:prstDash val="solid"/>
                  <a:miter lim="800000"/>
                </a:ln>
                <a:solidFill>
                  <a:srgbClr val="8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281" y="2130929"/>
            <a:ext cx="10361851" cy="1470366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562" y="3887100"/>
            <a:ext cx="8533289" cy="1753006"/>
          </a:xfrm>
          <a:prstGeom prst="rect">
            <a:avLst/>
          </a:prstGeom>
        </p:spPr>
        <p:txBody>
          <a:bodyPr lIns="117226" tIns="58613" rIns="117226" bIns="58613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61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22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58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444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0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166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0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889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520" y="6357833"/>
            <a:ext cx="2844430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>
                <a:solidFill>
                  <a:srgbClr val="000000"/>
                </a:solidFill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058" y="6357833"/>
            <a:ext cx="3860297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>
                <a:solidFill>
                  <a:srgbClr val="000000"/>
                </a:solidFill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6463" y="6357833"/>
            <a:ext cx="2844430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>
                <a:solidFill>
                  <a:srgbClr val="000000"/>
                </a:solidFill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52BAE6DF-2D7F-46F3-BC41-16D3D5DED3C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928904"/>
            <a:ext cx="10971372" cy="857449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535469"/>
            <a:ext cx="5386216" cy="639910"/>
          </a:xfrm>
          <a:prstGeom prst="rect">
            <a:avLst/>
          </a:prstGeom>
        </p:spPr>
        <p:txBody>
          <a:bodyPr lIns="117226" tIns="58613" rIns="117226" bIns="58613" anchor="b"/>
          <a:lstStyle>
            <a:lvl1pPr marL="0" indent="0">
              <a:buNone/>
              <a:defRPr sz="3100" b="1"/>
            </a:lvl1pPr>
            <a:lvl2pPr marL="586116" indent="0">
              <a:buNone/>
              <a:defRPr sz="2600" b="1"/>
            </a:lvl2pPr>
            <a:lvl3pPr marL="1172231" indent="0">
              <a:buNone/>
              <a:defRPr sz="2300" b="1"/>
            </a:lvl3pPr>
            <a:lvl4pPr marL="1758348" indent="0">
              <a:buNone/>
              <a:defRPr sz="2100" b="1"/>
            </a:lvl4pPr>
            <a:lvl5pPr marL="2344463" indent="0">
              <a:buNone/>
              <a:defRPr sz="2100" b="1"/>
            </a:lvl5pPr>
            <a:lvl6pPr marL="2930579" indent="0">
              <a:buNone/>
              <a:defRPr sz="2100" b="1"/>
            </a:lvl6pPr>
            <a:lvl7pPr marL="3516694" indent="0">
              <a:buNone/>
              <a:defRPr sz="2100" b="1"/>
            </a:lvl7pPr>
            <a:lvl8pPr marL="4102810" indent="0">
              <a:buNone/>
              <a:defRPr sz="2100" b="1"/>
            </a:lvl8pPr>
            <a:lvl9pPr marL="4688927" indent="0">
              <a:buNone/>
              <a:defRPr sz="21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521" y="2175379"/>
            <a:ext cx="5386216" cy="3952203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566" y="1535469"/>
            <a:ext cx="5388332" cy="639910"/>
          </a:xfrm>
          <a:prstGeom prst="rect">
            <a:avLst/>
          </a:prstGeom>
        </p:spPr>
        <p:txBody>
          <a:bodyPr lIns="117226" tIns="58613" rIns="117226" bIns="58613" anchor="b"/>
          <a:lstStyle>
            <a:lvl1pPr marL="0" indent="0">
              <a:buNone/>
              <a:defRPr sz="3100" b="1"/>
            </a:lvl1pPr>
            <a:lvl2pPr marL="586116" indent="0">
              <a:buNone/>
              <a:defRPr sz="2600" b="1"/>
            </a:lvl2pPr>
            <a:lvl3pPr marL="1172231" indent="0">
              <a:buNone/>
              <a:defRPr sz="2300" b="1"/>
            </a:lvl3pPr>
            <a:lvl4pPr marL="1758348" indent="0">
              <a:buNone/>
              <a:defRPr sz="2100" b="1"/>
            </a:lvl4pPr>
            <a:lvl5pPr marL="2344463" indent="0">
              <a:buNone/>
              <a:defRPr sz="2100" b="1"/>
            </a:lvl5pPr>
            <a:lvl6pPr marL="2930579" indent="0">
              <a:buNone/>
              <a:defRPr sz="2100" b="1"/>
            </a:lvl6pPr>
            <a:lvl7pPr marL="3516694" indent="0">
              <a:buNone/>
              <a:defRPr sz="2100" b="1"/>
            </a:lvl7pPr>
            <a:lvl8pPr marL="4102810" indent="0">
              <a:buNone/>
              <a:defRPr sz="2100" b="1"/>
            </a:lvl8pPr>
            <a:lvl9pPr marL="4688927" indent="0">
              <a:buNone/>
              <a:defRPr sz="21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566" y="2175379"/>
            <a:ext cx="5388332" cy="3952203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09520" y="6357829"/>
            <a:ext cx="2844430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442CD316-673D-4D2E-A69B-252717380C4F}" type="datetimeFigureOut">
              <a:rPr lang="zh-CN" altLang="en-US" smtClean="0"/>
              <a:pPr>
                <a:defRPr/>
              </a:pPr>
              <a:t>2019-04-03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058" y="6357829"/>
            <a:ext cx="3860297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6463" y="6357829"/>
            <a:ext cx="2844430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128E15CA-069A-421F-A1BE-2D6561B309DD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928904"/>
            <a:ext cx="10971372" cy="857449"/>
          </a:xfrm>
          <a:prstGeom prst="rect">
            <a:avLst/>
          </a:prstGeom>
        </p:spPr>
        <p:txBody>
          <a:bodyPr lIns="117226" tIns="58613" rIns="117226" bIns="58613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>
          <a:xfrm>
            <a:off x="609520" y="6357829"/>
            <a:ext cx="2844430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5B3C73CD-78D9-4382-B81C-23DCDEEA9957}" type="datetimeFigureOut">
              <a:rPr lang="zh-CN" altLang="en-US" smtClean="0"/>
              <a:pPr>
                <a:defRPr/>
              </a:pPr>
              <a:t>2019-04-03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058" y="6357829"/>
            <a:ext cx="3860297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6463" y="6357829"/>
            <a:ext cx="2844430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36B4BF3B-FE33-4A3D-83F6-AD3F77FC8963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>
          <a:xfrm>
            <a:off x="609520" y="6357829"/>
            <a:ext cx="2844430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28CD5302-EF3A-4C7F-87A2-A5FA98B39B14}" type="datetimeFigureOut">
              <a:rPr lang="zh-CN" altLang="en-US" smtClean="0"/>
              <a:pPr>
                <a:defRPr/>
              </a:pPr>
              <a:t>2019-04-03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058" y="6357829"/>
            <a:ext cx="3860297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6463" y="6357829"/>
            <a:ext cx="2844430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FA877815-D8C3-4D34-A1E9-6CD6DC5AD143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4" y="273114"/>
            <a:ext cx="4010562" cy="1162319"/>
          </a:xfrm>
          <a:prstGeom prst="rect">
            <a:avLst/>
          </a:prstGeom>
        </p:spPr>
        <p:txBody>
          <a:bodyPr lIns="117226" tIns="58613" rIns="117226" bIns="58613" anchor="b"/>
          <a:lstStyle>
            <a:lvl1pPr algn="l">
              <a:defRPr sz="26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113" y="273120"/>
            <a:ext cx="6814779" cy="5854468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524" y="1435437"/>
            <a:ext cx="4010562" cy="4692149"/>
          </a:xfrm>
          <a:prstGeom prst="rect">
            <a:avLst/>
          </a:prstGeom>
        </p:spPr>
        <p:txBody>
          <a:bodyPr lIns="117226" tIns="58613" rIns="117226" bIns="58613"/>
          <a:lstStyle>
            <a:lvl1pPr marL="0" indent="0">
              <a:buNone/>
              <a:defRPr sz="1800"/>
            </a:lvl1pPr>
            <a:lvl2pPr marL="586116" indent="0">
              <a:buNone/>
              <a:defRPr sz="1500"/>
            </a:lvl2pPr>
            <a:lvl3pPr marL="1172231" indent="0">
              <a:buNone/>
              <a:defRPr sz="1300"/>
            </a:lvl3pPr>
            <a:lvl4pPr marL="1758348" indent="0">
              <a:buNone/>
              <a:defRPr sz="1200"/>
            </a:lvl4pPr>
            <a:lvl5pPr marL="2344463" indent="0">
              <a:buNone/>
              <a:defRPr sz="1200"/>
            </a:lvl5pPr>
            <a:lvl6pPr marL="2930579" indent="0">
              <a:buNone/>
              <a:defRPr sz="1200"/>
            </a:lvl6pPr>
            <a:lvl7pPr marL="3516694" indent="0">
              <a:buNone/>
              <a:defRPr sz="1200"/>
            </a:lvl7pPr>
            <a:lvl8pPr marL="4102810" indent="0">
              <a:buNone/>
              <a:defRPr sz="1200"/>
            </a:lvl8pPr>
            <a:lvl9pPr marL="4688927" indent="0">
              <a:buNone/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>
          <a:xfrm>
            <a:off x="609520" y="6357829"/>
            <a:ext cx="2844430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F6CB03BB-C3A5-47E3-B14B-9941CFE3BE7A}" type="datetimeFigureOut">
              <a:rPr lang="zh-CN" altLang="en-US" smtClean="0"/>
              <a:pPr>
                <a:defRPr/>
              </a:pPr>
              <a:t>2019-04-03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058" y="6357829"/>
            <a:ext cx="3860297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6463" y="6357829"/>
            <a:ext cx="2844430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F5122775-84AA-4851-A6EC-D8748FA4CE8A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406" y="4801711"/>
            <a:ext cx="7314248" cy="566870"/>
          </a:xfrm>
          <a:prstGeom prst="rect">
            <a:avLst/>
          </a:prstGeom>
        </p:spPr>
        <p:txBody>
          <a:bodyPr lIns="117226" tIns="58613" rIns="117226" bIns="58613" anchor="b"/>
          <a:lstStyle>
            <a:lvl1pPr algn="l">
              <a:defRPr sz="26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406" y="612917"/>
            <a:ext cx="7314248" cy="4115753"/>
          </a:xfrm>
          <a:prstGeom prst="rect">
            <a:avLst/>
          </a:prstGeom>
        </p:spPr>
        <p:txBody>
          <a:bodyPr lIns="117226" tIns="58613" rIns="117226" bIns="58613" rtlCol="0">
            <a:normAutofit/>
          </a:bodyPr>
          <a:lstStyle>
            <a:lvl1pPr marL="0" indent="0">
              <a:buNone/>
              <a:defRPr sz="4100"/>
            </a:lvl1pPr>
            <a:lvl2pPr marL="586116" indent="0">
              <a:buNone/>
              <a:defRPr sz="3600"/>
            </a:lvl2pPr>
            <a:lvl3pPr marL="1172231" indent="0">
              <a:buNone/>
              <a:defRPr sz="3100"/>
            </a:lvl3pPr>
            <a:lvl4pPr marL="1758348" indent="0">
              <a:buNone/>
              <a:defRPr sz="2600"/>
            </a:lvl4pPr>
            <a:lvl5pPr marL="2344463" indent="0">
              <a:buNone/>
              <a:defRPr sz="2600"/>
            </a:lvl5pPr>
            <a:lvl6pPr marL="2930579" indent="0">
              <a:buNone/>
              <a:defRPr sz="2600"/>
            </a:lvl6pPr>
            <a:lvl7pPr marL="3516694" indent="0">
              <a:buNone/>
              <a:defRPr sz="2600"/>
            </a:lvl7pPr>
            <a:lvl8pPr marL="4102810" indent="0">
              <a:buNone/>
              <a:defRPr sz="2600"/>
            </a:lvl8pPr>
            <a:lvl9pPr marL="4688927" indent="0">
              <a:buNone/>
              <a:defRPr sz="26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406" y="5368581"/>
            <a:ext cx="7314248" cy="805048"/>
          </a:xfrm>
          <a:prstGeom prst="rect">
            <a:avLst/>
          </a:prstGeom>
        </p:spPr>
        <p:txBody>
          <a:bodyPr lIns="117226" tIns="58613" rIns="117226" bIns="58613"/>
          <a:lstStyle>
            <a:lvl1pPr marL="0" indent="0">
              <a:buNone/>
              <a:defRPr sz="1800"/>
            </a:lvl1pPr>
            <a:lvl2pPr marL="586116" indent="0">
              <a:buNone/>
              <a:defRPr sz="1500"/>
            </a:lvl2pPr>
            <a:lvl3pPr marL="1172231" indent="0">
              <a:buNone/>
              <a:defRPr sz="1300"/>
            </a:lvl3pPr>
            <a:lvl4pPr marL="1758348" indent="0">
              <a:buNone/>
              <a:defRPr sz="1200"/>
            </a:lvl4pPr>
            <a:lvl5pPr marL="2344463" indent="0">
              <a:buNone/>
              <a:defRPr sz="1200"/>
            </a:lvl5pPr>
            <a:lvl6pPr marL="2930579" indent="0">
              <a:buNone/>
              <a:defRPr sz="1200"/>
            </a:lvl6pPr>
            <a:lvl7pPr marL="3516694" indent="0">
              <a:buNone/>
              <a:defRPr sz="1200"/>
            </a:lvl7pPr>
            <a:lvl8pPr marL="4102810" indent="0">
              <a:buNone/>
              <a:defRPr sz="1200"/>
            </a:lvl8pPr>
            <a:lvl9pPr marL="4688927" indent="0">
              <a:buNone/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>
          <a:xfrm>
            <a:off x="609520" y="6357829"/>
            <a:ext cx="2844430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B7D41E6B-44B7-4DAD-AE3A-C3D5B366FF0A}" type="datetimeFigureOut">
              <a:rPr lang="zh-CN" altLang="en-US" smtClean="0"/>
              <a:pPr>
                <a:defRPr/>
              </a:pPr>
              <a:t>2019-04-03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058" y="6357829"/>
            <a:ext cx="3860297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6463" y="6357829"/>
            <a:ext cx="2844430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9BA89AFB-82EE-4BCF-808A-52FEEB979C8F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928904"/>
            <a:ext cx="10971372" cy="857449"/>
          </a:xfrm>
          <a:prstGeom prst="rect">
            <a:avLst/>
          </a:prstGeom>
        </p:spPr>
        <p:txBody>
          <a:bodyPr lIns="117226" tIns="58613" rIns="117226" bIns="58613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521" y="1929265"/>
            <a:ext cx="10971372" cy="4669919"/>
          </a:xfrm>
          <a:prstGeom prst="rect">
            <a:avLst/>
          </a:prstGeom>
        </p:spPr>
        <p:txBody>
          <a:bodyPr vert="eaVert" lIns="117226" tIns="58613" rIns="117226" bIns="58613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520" y="6357829"/>
            <a:ext cx="2844430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279070B0-5C59-40A6-92C4-37EBF241831D}" type="datetimeFigureOut">
              <a:rPr lang="zh-CN" altLang="en-US" smtClean="0"/>
              <a:pPr>
                <a:defRPr/>
              </a:pPr>
              <a:t>2019-04-03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058" y="6357829"/>
            <a:ext cx="3860297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6463" y="6357829"/>
            <a:ext cx="2844430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D52AD01C-CA89-4229-8851-7940A32910A1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8049" y="274707"/>
            <a:ext cx="2742843" cy="5852880"/>
          </a:xfrm>
          <a:prstGeom prst="rect">
            <a:avLst/>
          </a:prstGeom>
        </p:spPr>
        <p:txBody>
          <a:bodyPr vert="eaVert" lIns="117226" tIns="58613" rIns="117226" bIns="58613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521" y="274707"/>
            <a:ext cx="8025355" cy="5852880"/>
          </a:xfrm>
          <a:prstGeom prst="rect">
            <a:avLst/>
          </a:prstGeom>
        </p:spPr>
        <p:txBody>
          <a:bodyPr vert="eaVert" lIns="117226" tIns="58613" rIns="117226" bIns="58613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520" y="6357829"/>
            <a:ext cx="2844430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218FF038-0E2B-4621-9340-05EB6C5CC375}" type="datetimeFigureOut">
              <a:rPr lang="zh-CN" altLang="en-US" smtClean="0"/>
              <a:pPr>
                <a:defRPr/>
              </a:pPr>
              <a:t>2019-04-03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058" y="6357829"/>
            <a:ext cx="3860297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6463" y="6357829"/>
            <a:ext cx="2844430" cy="365210"/>
          </a:xfrm>
          <a:prstGeom prst="rect">
            <a:avLst/>
          </a:prstGeom>
        </p:spPr>
        <p:txBody>
          <a:bodyPr lIns="117226" tIns="58613" rIns="117226" bIns="58613"/>
          <a:lstStyle>
            <a:lvl1pPr>
              <a:defRPr sz="23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084FE1C1-F104-49E5-BEF5-7E894DB83608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26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914612"/>
            <a:ext cx="12190413" cy="59449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226" tIns="58613" rIns="117226" bIns="58613" anchor="ctr"/>
          <a:lstStyle/>
          <a:p>
            <a:pPr algn="ctr">
              <a:defRPr/>
            </a:pP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600" kern="1200">
          <a:solidFill>
            <a:srgbClr val="380F7F"/>
          </a:solidFill>
          <a:latin typeface="方正粗宋简体" pitchFamily="65" charset="-122"/>
          <a:ea typeface="方正粗宋简体" pitchFamily="65" charset="-122"/>
          <a:cs typeface="方正粗宋简体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600">
          <a:solidFill>
            <a:srgbClr val="380F7F"/>
          </a:solidFill>
          <a:latin typeface="方正粗宋简体" pitchFamily="65" charset="-122"/>
          <a:ea typeface="方正粗宋简体" pitchFamily="65" charset="-122"/>
          <a:cs typeface="方正粗宋简体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600">
          <a:solidFill>
            <a:srgbClr val="380F7F"/>
          </a:solidFill>
          <a:latin typeface="方正粗宋简体" pitchFamily="65" charset="-122"/>
          <a:ea typeface="方正粗宋简体" pitchFamily="65" charset="-122"/>
          <a:cs typeface="方正粗宋简体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600">
          <a:solidFill>
            <a:srgbClr val="380F7F"/>
          </a:solidFill>
          <a:latin typeface="方正粗宋简体" pitchFamily="65" charset="-122"/>
          <a:ea typeface="方正粗宋简体" pitchFamily="65" charset="-122"/>
          <a:cs typeface="方正粗宋简体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600">
          <a:solidFill>
            <a:srgbClr val="380F7F"/>
          </a:solidFill>
          <a:latin typeface="方正粗宋简体" pitchFamily="65" charset="-122"/>
          <a:ea typeface="方正粗宋简体" pitchFamily="65" charset="-122"/>
          <a:cs typeface="方正粗宋简体"/>
        </a:defRPr>
      </a:lvl5pPr>
      <a:lvl6pPr marL="586116" algn="ctr" rtl="0" eaLnBrk="1" fontAlgn="base" hangingPunct="1">
        <a:spcBef>
          <a:spcPct val="0"/>
        </a:spcBef>
        <a:spcAft>
          <a:spcPct val="0"/>
        </a:spcAft>
        <a:defRPr sz="5600">
          <a:solidFill>
            <a:schemeClr val="tx1"/>
          </a:solidFill>
          <a:latin typeface="Calibri" pitchFamily="34" charset="0"/>
          <a:ea typeface="宋体" charset="-122"/>
        </a:defRPr>
      </a:lvl6pPr>
      <a:lvl7pPr marL="1172231" algn="ctr" rtl="0" eaLnBrk="1" fontAlgn="base" hangingPunct="1">
        <a:spcBef>
          <a:spcPct val="0"/>
        </a:spcBef>
        <a:spcAft>
          <a:spcPct val="0"/>
        </a:spcAft>
        <a:defRPr sz="5600">
          <a:solidFill>
            <a:schemeClr val="tx1"/>
          </a:solidFill>
          <a:latin typeface="Calibri" pitchFamily="34" charset="0"/>
          <a:ea typeface="宋体" charset="-122"/>
        </a:defRPr>
      </a:lvl7pPr>
      <a:lvl8pPr marL="1758348" algn="ctr" rtl="0" eaLnBrk="1" fontAlgn="base" hangingPunct="1">
        <a:spcBef>
          <a:spcPct val="0"/>
        </a:spcBef>
        <a:spcAft>
          <a:spcPct val="0"/>
        </a:spcAft>
        <a:defRPr sz="5600">
          <a:solidFill>
            <a:schemeClr val="tx1"/>
          </a:solidFill>
          <a:latin typeface="Calibri" pitchFamily="34" charset="0"/>
          <a:ea typeface="宋体" charset="-122"/>
        </a:defRPr>
      </a:lvl8pPr>
      <a:lvl9pPr marL="2344463" algn="ctr" rtl="0" eaLnBrk="1" fontAlgn="base" hangingPunct="1">
        <a:spcBef>
          <a:spcPct val="0"/>
        </a:spcBef>
        <a:spcAft>
          <a:spcPct val="0"/>
        </a:spcAft>
        <a:defRPr sz="56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439586" indent="-439586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n"/>
        <a:defRPr sz="31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1pPr>
      <a:lvl2pPr marL="952439" indent="-366324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n"/>
        <a:defRPr sz="31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2pPr>
      <a:lvl3pPr marL="1465289" indent="-293058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n"/>
        <a:defRPr sz="31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3pPr>
      <a:lvl4pPr marL="2051405" indent="-293058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n"/>
        <a:defRPr sz="31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4pPr>
      <a:lvl5pPr marL="2637521" indent="-293058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n"/>
        <a:defRPr sz="31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5pPr>
      <a:lvl6pPr marL="3223636" indent="-293058" algn="l" defTabSz="117223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09753" indent="-293058" algn="l" defTabSz="117223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395868" indent="-293058" algn="l" defTabSz="117223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81984" indent="-293058" algn="l" defTabSz="117223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17223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6116" algn="l" defTabSz="117223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2231" algn="l" defTabSz="117223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58348" algn="l" defTabSz="117223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4463" algn="l" defTabSz="117223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0579" algn="l" defTabSz="117223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16694" algn="l" defTabSz="117223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02810" algn="l" defTabSz="117223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688927" algn="l" defTabSz="117223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914612"/>
            <a:ext cx="12190413" cy="59449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226" tIns="58613" rIns="117226" bIns="58613" anchor="ctr"/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600" kern="1200">
          <a:solidFill>
            <a:srgbClr val="380F7F"/>
          </a:solidFill>
          <a:latin typeface="方正粗宋简体" pitchFamily="65" charset="-122"/>
          <a:ea typeface="方正粗宋简体" pitchFamily="65" charset="-122"/>
          <a:cs typeface="方正粗宋简体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600">
          <a:solidFill>
            <a:srgbClr val="380F7F"/>
          </a:solidFill>
          <a:latin typeface="方正粗宋简体" pitchFamily="65" charset="-122"/>
          <a:ea typeface="方正粗宋简体" pitchFamily="65" charset="-122"/>
          <a:cs typeface="方正粗宋简体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600">
          <a:solidFill>
            <a:srgbClr val="380F7F"/>
          </a:solidFill>
          <a:latin typeface="方正粗宋简体" pitchFamily="65" charset="-122"/>
          <a:ea typeface="方正粗宋简体" pitchFamily="65" charset="-122"/>
          <a:cs typeface="方正粗宋简体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600">
          <a:solidFill>
            <a:srgbClr val="380F7F"/>
          </a:solidFill>
          <a:latin typeface="方正粗宋简体" pitchFamily="65" charset="-122"/>
          <a:ea typeface="方正粗宋简体" pitchFamily="65" charset="-122"/>
          <a:cs typeface="方正粗宋简体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600">
          <a:solidFill>
            <a:srgbClr val="380F7F"/>
          </a:solidFill>
          <a:latin typeface="方正粗宋简体" pitchFamily="65" charset="-122"/>
          <a:ea typeface="方正粗宋简体" pitchFamily="65" charset="-122"/>
          <a:cs typeface="方正粗宋简体"/>
        </a:defRPr>
      </a:lvl5pPr>
      <a:lvl6pPr marL="586116" algn="ctr" rtl="0" eaLnBrk="1" fontAlgn="base" hangingPunct="1">
        <a:spcBef>
          <a:spcPct val="0"/>
        </a:spcBef>
        <a:spcAft>
          <a:spcPct val="0"/>
        </a:spcAft>
        <a:defRPr sz="5600">
          <a:solidFill>
            <a:schemeClr val="tx1"/>
          </a:solidFill>
          <a:latin typeface="Calibri" pitchFamily="34" charset="0"/>
          <a:ea typeface="宋体" charset="-122"/>
        </a:defRPr>
      </a:lvl6pPr>
      <a:lvl7pPr marL="1172231" algn="ctr" rtl="0" eaLnBrk="1" fontAlgn="base" hangingPunct="1">
        <a:spcBef>
          <a:spcPct val="0"/>
        </a:spcBef>
        <a:spcAft>
          <a:spcPct val="0"/>
        </a:spcAft>
        <a:defRPr sz="5600">
          <a:solidFill>
            <a:schemeClr val="tx1"/>
          </a:solidFill>
          <a:latin typeface="Calibri" pitchFamily="34" charset="0"/>
          <a:ea typeface="宋体" charset="-122"/>
        </a:defRPr>
      </a:lvl7pPr>
      <a:lvl8pPr marL="1758348" algn="ctr" rtl="0" eaLnBrk="1" fontAlgn="base" hangingPunct="1">
        <a:spcBef>
          <a:spcPct val="0"/>
        </a:spcBef>
        <a:spcAft>
          <a:spcPct val="0"/>
        </a:spcAft>
        <a:defRPr sz="5600">
          <a:solidFill>
            <a:schemeClr val="tx1"/>
          </a:solidFill>
          <a:latin typeface="Calibri" pitchFamily="34" charset="0"/>
          <a:ea typeface="宋体" charset="-122"/>
        </a:defRPr>
      </a:lvl8pPr>
      <a:lvl9pPr marL="2344463" algn="ctr" rtl="0" eaLnBrk="1" fontAlgn="base" hangingPunct="1">
        <a:spcBef>
          <a:spcPct val="0"/>
        </a:spcBef>
        <a:spcAft>
          <a:spcPct val="0"/>
        </a:spcAft>
        <a:defRPr sz="56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439586" indent="-439586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n"/>
        <a:defRPr sz="31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1pPr>
      <a:lvl2pPr marL="952439" indent="-366324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n"/>
        <a:defRPr sz="31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2pPr>
      <a:lvl3pPr marL="1465289" indent="-293058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n"/>
        <a:defRPr sz="31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3pPr>
      <a:lvl4pPr marL="2051405" indent="-293058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n"/>
        <a:defRPr sz="31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4pPr>
      <a:lvl5pPr marL="2637521" indent="-293058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n"/>
        <a:defRPr sz="31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5pPr>
      <a:lvl6pPr marL="3223636" indent="-293058" algn="l" defTabSz="117223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09753" indent="-293058" algn="l" defTabSz="117223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395868" indent="-293058" algn="l" defTabSz="117223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81984" indent="-293058" algn="l" defTabSz="117223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17223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6116" algn="l" defTabSz="117223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2231" algn="l" defTabSz="117223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58348" algn="l" defTabSz="117223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4463" algn="l" defTabSz="117223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0579" algn="l" defTabSz="117223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16694" algn="l" defTabSz="117223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02810" algn="l" defTabSz="117223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688927" algn="l" defTabSz="117223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8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609521" y="928903"/>
            <a:ext cx="10971372" cy="8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7226" tIns="58613" rIns="117226" bIns="586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4" name="矩形 3"/>
          <p:cNvSpPr/>
          <p:nvPr/>
        </p:nvSpPr>
        <p:spPr>
          <a:xfrm>
            <a:off x="0" y="912211"/>
            <a:ext cx="12190413" cy="59473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226" tIns="58613" rIns="117226" bIns="58613" anchor="ctr"/>
          <a:lstStyle/>
          <a:p>
            <a:pPr algn="ctr">
              <a:defRPr/>
            </a:pP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600" kern="1200">
          <a:solidFill>
            <a:srgbClr val="380F7F"/>
          </a:solidFill>
          <a:latin typeface="方正粗宋简体" pitchFamily="65" charset="-122"/>
          <a:ea typeface="方正粗宋简体" pitchFamily="65" charset="-122"/>
          <a:cs typeface="方正粗宋简体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600">
          <a:solidFill>
            <a:srgbClr val="380F7F"/>
          </a:solidFill>
          <a:latin typeface="方正粗宋简体" pitchFamily="65" charset="-122"/>
          <a:ea typeface="方正粗宋简体" pitchFamily="65" charset="-122"/>
          <a:cs typeface="方正粗宋简体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600">
          <a:solidFill>
            <a:srgbClr val="380F7F"/>
          </a:solidFill>
          <a:latin typeface="方正粗宋简体" pitchFamily="65" charset="-122"/>
          <a:ea typeface="方正粗宋简体" pitchFamily="65" charset="-122"/>
          <a:cs typeface="方正粗宋简体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600">
          <a:solidFill>
            <a:srgbClr val="380F7F"/>
          </a:solidFill>
          <a:latin typeface="方正粗宋简体" pitchFamily="65" charset="-122"/>
          <a:ea typeface="方正粗宋简体" pitchFamily="65" charset="-122"/>
          <a:cs typeface="方正粗宋简体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600">
          <a:solidFill>
            <a:srgbClr val="380F7F"/>
          </a:solidFill>
          <a:latin typeface="方正粗宋简体" pitchFamily="65" charset="-122"/>
          <a:ea typeface="方正粗宋简体" pitchFamily="65" charset="-122"/>
          <a:cs typeface="方正粗宋简体"/>
        </a:defRPr>
      </a:lvl5pPr>
      <a:lvl6pPr marL="586130" algn="ctr" rtl="0" eaLnBrk="1" fontAlgn="base" hangingPunct="1">
        <a:spcBef>
          <a:spcPct val="0"/>
        </a:spcBef>
        <a:spcAft>
          <a:spcPct val="0"/>
        </a:spcAft>
        <a:defRPr sz="5600">
          <a:solidFill>
            <a:schemeClr val="tx1"/>
          </a:solidFill>
          <a:latin typeface="Calibri" pitchFamily="34" charset="0"/>
          <a:ea typeface="宋体" charset="-122"/>
        </a:defRPr>
      </a:lvl6pPr>
      <a:lvl7pPr marL="1172261" algn="ctr" rtl="0" eaLnBrk="1" fontAlgn="base" hangingPunct="1">
        <a:spcBef>
          <a:spcPct val="0"/>
        </a:spcBef>
        <a:spcAft>
          <a:spcPct val="0"/>
        </a:spcAft>
        <a:defRPr sz="5600">
          <a:solidFill>
            <a:schemeClr val="tx1"/>
          </a:solidFill>
          <a:latin typeface="Calibri" pitchFamily="34" charset="0"/>
          <a:ea typeface="宋体" charset="-122"/>
        </a:defRPr>
      </a:lvl7pPr>
      <a:lvl8pPr marL="1758391" algn="ctr" rtl="0" eaLnBrk="1" fontAlgn="base" hangingPunct="1">
        <a:spcBef>
          <a:spcPct val="0"/>
        </a:spcBef>
        <a:spcAft>
          <a:spcPct val="0"/>
        </a:spcAft>
        <a:defRPr sz="5600">
          <a:solidFill>
            <a:schemeClr val="tx1"/>
          </a:solidFill>
          <a:latin typeface="Calibri" pitchFamily="34" charset="0"/>
          <a:ea typeface="宋体" charset="-122"/>
        </a:defRPr>
      </a:lvl8pPr>
      <a:lvl9pPr marL="2344522" algn="ctr" rtl="0" eaLnBrk="1" fontAlgn="base" hangingPunct="1">
        <a:spcBef>
          <a:spcPct val="0"/>
        </a:spcBef>
        <a:spcAft>
          <a:spcPct val="0"/>
        </a:spcAft>
        <a:defRPr sz="56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439598" indent="-439598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n"/>
        <a:defRPr sz="31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1pPr>
      <a:lvl2pPr marL="952462" indent="-366332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n"/>
        <a:defRPr sz="31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2pPr>
      <a:lvl3pPr marL="1465326" indent="-29306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n"/>
        <a:defRPr sz="31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3pPr>
      <a:lvl4pPr marL="2051456" indent="-29306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n"/>
        <a:defRPr sz="31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4pPr>
      <a:lvl5pPr marL="2637587" indent="-29306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n"/>
        <a:defRPr sz="31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5pPr>
      <a:lvl6pPr marL="3223717" indent="-293065" algn="l" defTabSz="117226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09848" indent="-293065" algn="l" defTabSz="117226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395978" indent="-293065" algn="l" defTabSz="117226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82108" indent="-293065" algn="l" defTabSz="117226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1722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6130" algn="l" defTabSz="11722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2261" algn="l" defTabSz="11722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58391" algn="l" defTabSz="11722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4522" algn="l" defTabSz="11722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0652" algn="l" defTabSz="11722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16782" algn="l" defTabSz="11722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02913" algn="l" defTabSz="11722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689043" algn="l" defTabSz="11722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2015科技奖励大会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0413" cy="6859588"/>
          </a:xfrm>
          <a:prstGeom prst="rect">
            <a:avLst/>
          </a:prstGeom>
        </p:spPr>
      </p:pic>
      <p:sp>
        <p:nvSpPr>
          <p:cNvPr id="14337" name="标题 1"/>
          <p:cNvSpPr>
            <a:spLocks noGrp="1"/>
          </p:cNvSpPr>
          <p:nvPr>
            <p:ph type="ctrTitle"/>
          </p:nvPr>
        </p:nvSpPr>
        <p:spPr bwMode="auto">
          <a:xfrm>
            <a:off x="3999964" y="943176"/>
            <a:ext cx="7415835" cy="2134094"/>
          </a:xfrm>
          <a:noFill/>
          <a:ln>
            <a:miter lim="800000"/>
            <a:headEnd/>
            <a:tailEnd/>
          </a:ln>
        </p:spPr>
        <p:txBody>
          <a:bodyPr vert="horz" wrap="square" lIns="117226" tIns="58613" rIns="117226" bIns="58613" numCol="1" anchor="t" anchorCtr="0" compatLnSpc="1">
            <a:prstTxWarp prst="textNoShape">
              <a:avLst/>
            </a:prstTxWarp>
          </a:bodyPr>
          <a:lstStyle/>
          <a:p>
            <a:pPr algn="r">
              <a:lnSpc>
                <a:spcPct val="120000"/>
              </a:lnSpc>
              <a:spcBef>
                <a:spcPts val="2308"/>
              </a:spcBef>
              <a:spcAft>
                <a:spcPts val="2308"/>
              </a:spcAft>
            </a:pPr>
            <a:r>
              <a:rPr lang="zh-CN" altLang="en-US" sz="36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医疗器械临床试验伦理审查</a:t>
            </a:r>
            <a:r>
              <a:rPr lang="en-US" altLang="zh-CN" sz="36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/>
            </a:r>
            <a:br>
              <a:rPr lang="en-US" altLang="zh-CN" sz="36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</a:br>
            <a:r>
              <a:rPr lang="zh-CN" altLang="en-US" sz="36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的特殊性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5180926" y="3429794"/>
            <a:ext cx="6298380" cy="990829"/>
          </a:xfrm>
        </p:spPr>
        <p:txBody>
          <a:bodyPr/>
          <a:lstStyle/>
          <a:p>
            <a:pPr algn="r">
              <a:defRPr/>
            </a:pPr>
            <a:r>
              <a:rPr lang="zh-CN" altLang="en-US" sz="2400" b="1" dirty="0" smtClean="0">
                <a:solidFill>
                  <a:srgbClr val="800000"/>
                </a:solidFill>
                <a:latin typeface="+mj-ea"/>
                <a:ea typeface="+mj-ea"/>
              </a:rPr>
              <a:t>江一峰</a:t>
            </a:r>
            <a:endParaRPr lang="en-US" altLang="zh-CN" sz="2400" b="1" dirty="0" smtClean="0">
              <a:solidFill>
                <a:srgbClr val="800000"/>
              </a:solidFill>
              <a:latin typeface="+mj-ea"/>
              <a:ea typeface="+mj-ea"/>
            </a:endParaRPr>
          </a:p>
          <a:p>
            <a:pPr algn="r">
              <a:defRPr/>
            </a:pPr>
            <a:r>
              <a:rPr lang="zh-CN" altLang="en-US" sz="2400" b="1" dirty="0" smtClean="0">
                <a:solidFill>
                  <a:srgbClr val="800000"/>
                </a:solidFill>
                <a:latin typeface="+mj-ea"/>
                <a:ea typeface="+mj-ea"/>
              </a:rPr>
              <a:t>上海市第一人民医院医学伦理委员会</a:t>
            </a:r>
            <a:endParaRPr lang="zh-CN" altLang="en-US" sz="2400" b="1" dirty="0">
              <a:solidFill>
                <a:srgbClr val="800000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9"/>
          <p:cNvSpPr>
            <a:spLocks noChangeArrowheads="1"/>
          </p:cNvSpPr>
          <p:nvPr/>
        </p:nvSpPr>
        <p:spPr bwMode="auto">
          <a:xfrm>
            <a:off x="609522" y="1200413"/>
            <a:ext cx="7259222" cy="493827"/>
          </a:xfrm>
          <a:prstGeom prst="roundRect">
            <a:avLst>
              <a:gd name="adj" fmla="val 11028"/>
            </a:avLst>
          </a:prstGeom>
          <a:gradFill rotWithShape="1">
            <a:gsLst>
              <a:gs pos="0">
                <a:srgbClr val="FFFFFF">
                  <a:gamma/>
                  <a:tint val="0"/>
                  <a:invGamma/>
                  <a:alpha val="80000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1"/>
          </a:gradFill>
          <a:ln w="12700" algn="ctr">
            <a:noFill/>
            <a:round/>
            <a:headEnd/>
            <a:tailEnd/>
          </a:ln>
          <a:effectLst/>
        </p:spPr>
        <p:txBody>
          <a:bodyPr wrap="none" lIns="117226" tIns="58613" rIns="117226" bIns="58613" anchor="ctr"/>
          <a:lstStyle>
            <a:lvl1pPr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9pPr>
          </a:lstStyle>
          <a:p>
            <a:pPr eaLnBrk="1" latinLnBrk="1" hangingPunct="1">
              <a:defRPr/>
            </a:pPr>
            <a:r>
              <a:rPr lang="zh-CN" altLang="en-US" sz="3200" b="1" dirty="0" smtClean="0">
                <a:ln w="6350" cmpd="sng">
                  <a:noFill/>
                  <a:prstDash val="solid"/>
                  <a:miter lim="800000"/>
                </a:ln>
                <a:solidFill>
                  <a:srgbClr val="8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</a:rPr>
              <a:t>伦理审查的内容</a:t>
            </a:r>
            <a:endParaRPr lang="ko-KR" altLang="en-US" sz="3200" b="1" dirty="0" smtClean="0">
              <a:ln w="6350" cmpd="sng">
                <a:noFill/>
                <a:prstDash val="solid"/>
                <a:miter lim="800000"/>
              </a:ln>
              <a:solidFill>
                <a:srgbClr val="8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5" name="AutoShape 71"/>
          <p:cNvSpPr>
            <a:spLocks noChangeArrowheads="1"/>
          </p:cNvSpPr>
          <p:nvPr/>
        </p:nvSpPr>
        <p:spPr bwMode="auto">
          <a:xfrm>
            <a:off x="1797786" y="2534238"/>
            <a:ext cx="4011668" cy="3896647"/>
          </a:xfrm>
          <a:prstGeom prst="roundRect">
            <a:avLst>
              <a:gd name="adj" fmla="val 5856"/>
            </a:avLst>
          </a:prstGeom>
          <a:solidFill>
            <a:srgbClr val="FFFF99"/>
          </a:solidFill>
          <a:ln w="9525">
            <a:noFill/>
            <a:round/>
            <a:headEnd/>
            <a:tailEnd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38100"/>
          </a:sp3d>
        </p:spPr>
        <p:txBody>
          <a:bodyPr lIns="92304" tIns="138456" rIns="92304" bIns="92304"/>
          <a:lstStyle/>
          <a:p>
            <a:pPr marL="738432" lvl="1" indent="-366332">
              <a:lnSpc>
                <a:spcPct val="150000"/>
              </a:lnSpc>
              <a:spcAft>
                <a:spcPts val="769"/>
              </a:spcAft>
              <a:buFont typeface="Wingdings" pitchFamily="2" charset="2"/>
              <a:buChar char="!"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 临床试验方案</a:t>
            </a:r>
          </a:p>
          <a:p>
            <a:pPr marL="738432" lvl="1" indent="-366332">
              <a:lnSpc>
                <a:spcPct val="150000"/>
              </a:lnSpc>
              <a:spcAft>
                <a:spcPts val="769"/>
              </a:spcAft>
              <a:buFont typeface="Wingdings" pitchFamily="2" charset="2"/>
              <a:buChar char="!"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 知情同意书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marL="738432" lvl="1" indent="-366332">
              <a:lnSpc>
                <a:spcPct val="150000"/>
              </a:lnSpc>
              <a:spcAft>
                <a:spcPts val="769"/>
              </a:spcAft>
              <a:buFont typeface="Wingdings" pitchFamily="2" charset="2"/>
              <a:buChar char="!"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 研究者手册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  <a:p>
            <a:pPr marL="738432" lvl="1" indent="-366332">
              <a:lnSpc>
                <a:spcPct val="150000"/>
              </a:lnSpc>
              <a:spcAft>
                <a:spcPts val="769"/>
              </a:spcAft>
              <a:buFont typeface="Wingdings" pitchFamily="2" charset="2"/>
              <a:buChar char="!"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 病例报告表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  <a:p>
            <a:pPr marL="738432" lvl="1" indent="-366332">
              <a:lnSpc>
                <a:spcPct val="150000"/>
              </a:lnSpc>
              <a:spcAft>
                <a:spcPts val="769"/>
              </a:spcAft>
              <a:buFont typeface="Wingdings" pitchFamily="2" charset="2"/>
              <a:buChar char="!"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 自检报告和产品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marL="1107648" lvl="1" indent="-366332">
              <a:lnSpc>
                <a:spcPct val="150000"/>
              </a:lnSpc>
              <a:spcAft>
                <a:spcPts val="769"/>
              </a:spcAft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 注册检验报告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  <a:p>
            <a:pPr marL="952462" lvl="1" indent="-366332">
              <a:lnSpc>
                <a:spcPct val="150000"/>
              </a:lnSpc>
              <a:spcAft>
                <a:spcPts val="769"/>
              </a:spcAft>
              <a:buFont typeface="Wingdings" pitchFamily="2" charset="2"/>
              <a:buChar char="!"/>
            </a:pPr>
            <a:endParaRPr lang="zh-CN" altLang="zh-CN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AutoShape 71"/>
          <p:cNvSpPr>
            <a:spLocks noChangeArrowheads="1"/>
          </p:cNvSpPr>
          <p:nvPr/>
        </p:nvSpPr>
        <p:spPr bwMode="auto">
          <a:xfrm>
            <a:off x="6238082" y="2534238"/>
            <a:ext cx="4011668" cy="3896647"/>
          </a:xfrm>
          <a:prstGeom prst="roundRect">
            <a:avLst>
              <a:gd name="adj" fmla="val 5856"/>
            </a:avLst>
          </a:prstGeom>
          <a:solidFill>
            <a:srgbClr val="FFFF99"/>
          </a:solidFill>
          <a:ln w="9525">
            <a:noFill/>
            <a:round/>
            <a:headEnd/>
            <a:tailEnd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38100"/>
          </a:sp3d>
        </p:spPr>
        <p:txBody>
          <a:bodyPr lIns="92304" tIns="138456" rIns="92304" bIns="92304"/>
          <a:lstStyle/>
          <a:p>
            <a:pPr marL="738432" lvl="1" indent="-366332">
              <a:lnSpc>
                <a:spcPct val="150000"/>
              </a:lnSpc>
              <a:spcAft>
                <a:spcPts val="769"/>
              </a:spcAft>
              <a:buFont typeface="Wingdings" pitchFamily="2" charset="2"/>
              <a:buChar char="!"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 研究者履历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marL="738432" lvl="1" indent="-366332">
              <a:lnSpc>
                <a:spcPct val="150000"/>
              </a:lnSpc>
              <a:spcAft>
                <a:spcPts val="769"/>
              </a:spcAft>
              <a:buFont typeface="Wingdings" pitchFamily="2" charset="2"/>
              <a:buChar char="!"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 机构的设施条件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marL="738432" lvl="1" indent="-366332">
              <a:lnSpc>
                <a:spcPct val="150000"/>
              </a:lnSpc>
              <a:spcAft>
                <a:spcPts val="769"/>
              </a:spcAft>
              <a:buFont typeface="Wingdings" pitchFamily="2" charset="2"/>
              <a:buChar char="!"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 器械研制符合质量管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marL="1107648" lvl="1" indent="-366332">
              <a:lnSpc>
                <a:spcPct val="150000"/>
              </a:lnSpc>
              <a:spcAft>
                <a:spcPts val="769"/>
              </a:spcAft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 理体系要求的声明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marL="738432" lvl="1" indent="-366332">
              <a:lnSpc>
                <a:spcPct val="150000"/>
              </a:lnSpc>
              <a:spcAft>
                <a:spcPts val="769"/>
              </a:spcAft>
              <a:buFont typeface="Wingdings" pitchFamily="2" charset="2"/>
              <a:buChar char="!"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 申办方资质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marL="738432" lvl="1" indent="-366332">
              <a:lnSpc>
                <a:spcPct val="150000"/>
              </a:lnSpc>
              <a:spcAft>
                <a:spcPts val="769"/>
              </a:spcAft>
              <a:buFont typeface="Wingdings" pitchFamily="2" charset="2"/>
              <a:buChar char="!"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 其他文件</a:t>
            </a:r>
          </a:p>
          <a:p>
            <a:pPr marL="952462" lvl="1" indent="-366332">
              <a:lnSpc>
                <a:spcPct val="150000"/>
              </a:lnSpc>
              <a:spcAft>
                <a:spcPts val="769"/>
              </a:spcAft>
              <a:buFont typeface="Wingdings" pitchFamily="2" charset="2"/>
              <a:buChar char="!"/>
            </a:pPr>
            <a:endParaRPr lang="zh-CN" altLang="zh-CN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AutoShape 59"/>
          <p:cNvSpPr>
            <a:spLocks noChangeArrowheads="1"/>
          </p:cNvSpPr>
          <p:nvPr/>
        </p:nvSpPr>
        <p:spPr bwMode="auto">
          <a:xfrm>
            <a:off x="1578830" y="1907022"/>
            <a:ext cx="7259222" cy="493827"/>
          </a:xfrm>
          <a:prstGeom prst="roundRect">
            <a:avLst>
              <a:gd name="adj" fmla="val 11028"/>
            </a:avLst>
          </a:prstGeom>
          <a:gradFill rotWithShape="1">
            <a:gsLst>
              <a:gs pos="0">
                <a:srgbClr val="FFFFFF">
                  <a:gamma/>
                  <a:tint val="0"/>
                  <a:invGamma/>
                  <a:alpha val="80000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1"/>
          </a:gradFill>
          <a:ln w="12700" algn="ctr">
            <a:noFill/>
            <a:round/>
            <a:headEnd/>
            <a:tailEnd/>
          </a:ln>
          <a:effectLst/>
        </p:spPr>
        <p:txBody>
          <a:bodyPr wrap="none" lIns="117226" tIns="58613" rIns="117226" bIns="58613" anchor="ctr"/>
          <a:lstStyle>
            <a:lvl1pPr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9pPr>
          </a:lstStyle>
          <a:p>
            <a:pPr eaLnBrk="1" latinLnBrk="1" hangingPunct="1">
              <a:defRPr/>
            </a:pPr>
            <a:r>
              <a:rPr lang="zh-CN" altLang="en-US" sz="2400" dirty="0" smtClean="0">
                <a:ln w="6350" cmpd="sng">
                  <a:noFill/>
                  <a:prstDash val="solid"/>
                  <a:miter lim="800000"/>
                </a:ln>
                <a:latin typeface="+mj-ea"/>
                <a:ea typeface="+mj-ea"/>
              </a:rPr>
              <a:t>审查材料的完整性</a:t>
            </a:r>
            <a:endParaRPr lang="ko-KR" altLang="en-US" sz="2400" dirty="0" smtClean="0">
              <a:ln w="6350" cmpd="sng">
                <a:noFill/>
                <a:prstDash val="solid"/>
                <a:miter lim="800000"/>
              </a:ln>
              <a:latin typeface="+mj-ea"/>
              <a:ea typeface="+mj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9"/>
          <p:cNvSpPr>
            <a:spLocks noChangeArrowheads="1"/>
          </p:cNvSpPr>
          <p:nvPr/>
        </p:nvSpPr>
        <p:spPr bwMode="auto">
          <a:xfrm>
            <a:off x="609522" y="1200413"/>
            <a:ext cx="7259222" cy="493827"/>
          </a:xfrm>
          <a:prstGeom prst="roundRect">
            <a:avLst>
              <a:gd name="adj" fmla="val 11028"/>
            </a:avLst>
          </a:prstGeom>
          <a:gradFill rotWithShape="1">
            <a:gsLst>
              <a:gs pos="0">
                <a:srgbClr val="FFFFFF">
                  <a:gamma/>
                  <a:tint val="0"/>
                  <a:invGamma/>
                  <a:alpha val="80000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1"/>
          </a:gradFill>
          <a:ln w="12700" algn="ctr">
            <a:noFill/>
            <a:round/>
            <a:headEnd/>
            <a:tailEnd/>
          </a:ln>
          <a:effectLst/>
        </p:spPr>
        <p:txBody>
          <a:bodyPr wrap="none" lIns="117226" tIns="58613" rIns="117226" bIns="58613" anchor="ctr"/>
          <a:lstStyle>
            <a:lvl1pPr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9pPr>
          </a:lstStyle>
          <a:p>
            <a:pPr eaLnBrk="1" latinLnBrk="1" hangingPunct="1">
              <a:defRPr/>
            </a:pPr>
            <a:r>
              <a:rPr lang="zh-CN" altLang="en-US" sz="3200" b="1" dirty="0" smtClean="0">
                <a:ln w="6350" cmpd="sng">
                  <a:noFill/>
                  <a:prstDash val="solid"/>
                  <a:miter lim="800000"/>
                </a:ln>
                <a:solidFill>
                  <a:srgbClr val="8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</a:rPr>
              <a:t>伦理审查的内容</a:t>
            </a:r>
            <a:endParaRPr lang="ko-KR" altLang="en-US" sz="3200" b="1" dirty="0" smtClean="0">
              <a:ln w="6350" cmpd="sng">
                <a:noFill/>
                <a:prstDash val="solid"/>
                <a:miter lim="800000"/>
              </a:ln>
              <a:solidFill>
                <a:srgbClr val="8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5" name="AutoShape 71"/>
          <p:cNvSpPr>
            <a:spLocks noChangeArrowheads="1"/>
          </p:cNvSpPr>
          <p:nvPr/>
        </p:nvSpPr>
        <p:spPr bwMode="auto">
          <a:xfrm>
            <a:off x="2631794" y="2534238"/>
            <a:ext cx="3749164" cy="3896647"/>
          </a:xfrm>
          <a:prstGeom prst="roundRect">
            <a:avLst>
              <a:gd name="adj" fmla="val 5856"/>
            </a:avLst>
          </a:prstGeom>
          <a:solidFill>
            <a:schemeClr val="tx2">
              <a:lumMod val="10000"/>
              <a:lumOff val="90000"/>
            </a:schemeClr>
          </a:solidFill>
          <a:ln w="9525">
            <a:noFill/>
            <a:round/>
            <a:headEnd/>
            <a:tailEnd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38100"/>
          </a:sp3d>
        </p:spPr>
        <p:txBody>
          <a:bodyPr lIns="92304" tIns="138456" rIns="92304" bIns="92304"/>
          <a:lstStyle/>
          <a:p>
            <a:pPr marL="738432" lvl="1" indent="-366332">
              <a:lnSpc>
                <a:spcPct val="150000"/>
              </a:lnSpc>
              <a:spcAft>
                <a:spcPts val="769"/>
              </a:spcAft>
              <a:buFont typeface="Wingdings" pitchFamily="2" charset="2"/>
              <a:buChar char="!"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 研究方案设计</a:t>
            </a:r>
          </a:p>
          <a:p>
            <a:pPr marL="738432" lvl="1" indent="-366332">
              <a:lnSpc>
                <a:spcPct val="150000"/>
              </a:lnSpc>
              <a:spcAft>
                <a:spcPts val="769"/>
              </a:spcAft>
              <a:buFont typeface="Wingdings" pitchFamily="2" charset="2"/>
              <a:buChar char="!"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 研究潜在风险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marL="738432" lvl="1" indent="-366332">
              <a:lnSpc>
                <a:spcPct val="150000"/>
              </a:lnSpc>
              <a:spcAft>
                <a:spcPts val="769"/>
              </a:spcAft>
              <a:buFont typeface="Wingdings" pitchFamily="2" charset="2"/>
              <a:buChar char="!"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 研究预期获益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  <a:p>
            <a:pPr marL="738432" lvl="1" indent="-366332">
              <a:lnSpc>
                <a:spcPct val="150000"/>
              </a:lnSpc>
              <a:spcAft>
                <a:spcPts val="769"/>
              </a:spcAft>
              <a:buFont typeface="Wingdings" pitchFamily="2" charset="2"/>
              <a:buChar char="!"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 弱势群体保护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  <a:p>
            <a:pPr marL="738432" lvl="1" indent="-366332">
              <a:lnSpc>
                <a:spcPct val="150000"/>
              </a:lnSpc>
              <a:spcAft>
                <a:spcPts val="769"/>
              </a:spcAft>
              <a:buFont typeface="Wingdings" pitchFamily="2" charset="2"/>
              <a:buChar char="!"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 遗传资源保护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marL="738432" lvl="1" indent="-366332">
              <a:lnSpc>
                <a:spcPct val="150000"/>
              </a:lnSpc>
              <a:spcAft>
                <a:spcPts val="769"/>
              </a:spcAft>
              <a:buFont typeface="Wingdings" pitchFamily="2" charset="2"/>
              <a:buChar char="!"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 利益冲突问题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  <a:p>
            <a:pPr marL="952462" lvl="1" indent="-366332">
              <a:lnSpc>
                <a:spcPct val="150000"/>
              </a:lnSpc>
              <a:spcAft>
                <a:spcPts val="769"/>
              </a:spcAft>
              <a:buFont typeface="Wingdings" pitchFamily="2" charset="2"/>
              <a:buChar char="!"/>
            </a:pPr>
            <a:endParaRPr lang="zh-CN" altLang="zh-CN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AutoShape 71"/>
          <p:cNvSpPr>
            <a:spLocks noChangeArrowheads="1"/>
          </p:cNvSpPr>
          <p:nvPr/>
        </p:nvSpPr>
        <p:spPr bwMode="auto">
          <a:xfrm>
            <a:off x="7703892" y="2534238"/>
            <a:ext cx="3749164" cy="3896647"/>
          </a:xfrm>
          <a:prstGeom prst="roundRect">
            <a:avLst>
              <a:gd name="adj" fmla="val 5856"/>
            </a:avLst>
          </a:prstGeom>
          <a:solidFill>
            <a:srgbClr val="FFCC99"/>
          </a:solidFill>
          <a:ln w="9525">
            <a:noFill/>
            <a:round/>
            <a:headEnd/>
            <a:tailEnd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38100"/>
          </a:sp3d>
        </p:spPr>
        <p:txBody>
          <a:bodyPr lIns="92304" tIns="138456" rIns="92304" bIns="92304"/>
          <a:lstStyle/>
          <a:p>
            <a:pPr marL="738432" lvl="1" indent="-366332">
              <a:lnSpc>
                <a:spcPct val="150000"/>
              </a:lnSpc>
              <a:spcAft>
                <a:spcPts val="769"/>
              </a:spcAft>
              <a:buFont typeface="Wingdings" pitchFamily="2" charset="2"/>
              <a:buChar char="!"/>
            </a:pP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医疗照护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marL="738432" lvl="1" indent="-366332">
              <a:lnSpc>
                <a:spcPct val="150000"/>
              </a:lnSpc>
              <a:spcAft>
                <a:spcPts val="769"/>
              </a:spcAft>
              <a:buFont typeface="Wingdings" pitchFamily="2" charset="2"/>
              <a:buChar char="!"/>
            </a:pP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风险揭露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marL="738432" lvl="1" indent="-366332">
              <a:lnSpc>
                <a:spcPct val="150000"/>
              </a:lnSpc>
              <a:spcAft>
                <a:spcPts val="769"/>
              </a:spcAft>
              <a:buFont typeface="Wingdings" pitchFamily="2" charset="2"/>
              <a:buChar char="!"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 信息保密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marL="738432" lvl="1" indent="-366332">
              <a:lnSpc>
                <a:spcPct val="150000"/>
              </a:lnSpc>
              <a:spcAft>
                <a:spcPts val="769"/>
              </a:spcAft>
              <a:buFont typeface="Wingdings" pitchFamily="2" charset="2"/>
              <a:buChar char="!"/>
            </a:pP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赔偿和补偿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marL="738432" lvl="1" indent="-366332">
              <a:lnSpc>
                <a:spcPct val="150000"/>
              </a:lnSpc>
              <a:spcAft>
                <a:spcPts val="769"/>
              </a:spcAft>
              <a:buFont typeface="Wingdings" pitchFamily="2" charset="2"/>
              <a:buChar char="!"/>
            </a:pP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知情同意的过程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marL="738432" lvl="1" indent="-366332">
              <a:lnSpc>
                <a:spcPct val="150000"/>
              </a:lnSpc>
              <a:spcAft>
                <a:spcPts val="769"/>
              </a:spcAft>
              <a:buFont typeface="Wingdings" pitchFamily="2" charset="2"/>
              <a:buChar char="!"/>
            </a:pP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招募广告</a:t>
            </a:r>
          </a:p>
          <a:p>
            <a:pPr marL="952462" lvl="1" indent="-366332">
              <a:lnSpc>
                <a:spcPct val="150000"/>
              </a:lnSpc>
              <a:spcAft>
                <a:spcPts val="769"/>
              </a:spcAft>
              <a:buFont typeface="Wingdings" pitchFamily="2" charset="2"/>
              <a:buChar char="!"/>
            </a:pPr>
            <a:endParaRPr lang="zh-CN" altLang="zh-CN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AutoShape 59"/>
          <p:cNvSpPr>
            <a:spLocks noChangeArrowheads="1"/>
          </p:cNvSpPr>
          <p:nvPr/>
        </p:nvSpPr>
        <p:spPr bwMode="auto">
          <a:xfrm>
            <a:off x="1578830" y="1907022"/>
            <a:ext cx="7259222" cy="493827"/>
          </a:xfrm>
          <a:prstGeom prst="roundRect">
            <a:avLst>
              <a:gd name="adj" fmla="val 11028"/>
            </a:avLst>
          </a:prstGeom>
          <a:gradFill rotWithShape="1">
            <a:gsLst>
              <a:gs pos="0">
                <a:srgbClr val="FFFFFF">
                  <a:gamma/>
                  <a:tint val="0"/>
                  <a:invGamma/>
                  <a:alpha val="80000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1"/>
          </a:gradFill>
          <a:ln w="12700" algn="ctr">
            <a:noFill/>
            <a:round/>
            <a:headEnd/>
            <a:tailEnd/>
          </a:ln>
          <a:effectLst/>
        </p:spPr>
        <p:txBody>
          <a:bodyPr wrap="none" lIns="117226" tIns="58613" rIns="117226" bIns="58613" anchor="ctr"/>
          <a:lstStyle>
            <a:lvl1pPr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9pPr>
          </a:lstStyle>
          <a:p>
            <a:pPr eaLnBrk="1" latinLnBrk="1" hangingPunct="1">
              <a:defRPr/>
            </a:pPr>
            <a:r>
              <a:rPr lang="zh-CN" altLang="en-US" sz="2400" dirty="0" smtClean="0">
                <a:ln w="6350" cmpd="sng">
                  <a:noFill/>
                  <a:prstDash val="solid"/>
                  <a:miter lim="800000"/>
                </a:ln>
                <a:latin typeface="+mj-ea"/>
                <a:ea typeface="+mj-ea"/>
              </a:rPr>
              <a:t>审查方案的科学性和伦理性</a:t>
            </a:r>
            <a:endParaRPr lang="ko-KR" altLang="en-US" sz="2400" dirty="0" smtClean="0">
              <a:ln w="6350" cmpd="sng">
                <a:noFill/>
                <a:prstDash val="solid"/>
                <a:miter lim="800000"/>
              </a:ln>
              <a:latin typeface="+mj-ea"/>
              <a:ea typeface="+mj-ea"/>
            </a:endParaRPr>
          </a:p>
        </p:txBody>
      </p:sp>
      <p:sp>
        <p:nvSpPr>
          <p:cNvPr id="8" name="圆角矩形 7"/>
          <p:cNvSpPr/>
          <p:nvPr/>
        </p:nvSpPr>
        <p:spPr bwMode="auto">
          <a:xfrm>
            <a:off x="1761889" y="2572340"/>
            <a:ext cx="761906" cy="1371927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226" tIns="58613" rIns="117226" bIns="58613" anchor="ctr"/>
          <a:lstStyle/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科</a:t>
            </a:r>
            <a:endParaRPr lang="en-US" altLang="zh-CN" sz="2000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学</a:t>
            </a:r>
            <a:endParaRPr lang="en-US" altLang="zh-CN" sz="2000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性</a:t>
            </a:r>
            <a:endParaRPr lang="zh-CN" altLang="en-US" sz="2000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" name="圆角矩形 8"/>
          <p:cNvSpPr/>
          <p:nvPr/>
        </p:nvSpPr>
        <p:spPr bwMode="auto">
          <a:xfrm>
            <a:off x="6834018" y="2572340"/>
            <a:ext cx="761906" cy="1371927"/>
          </a:xfrm>
          <a:prstGeom prst="roundRect">
            <a:avLst/>
          </a:prstGeom>
          <a:solidFill>
            <a:srgbClr val="FFCC99"/>
          </a:soli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226" tIns="58613" rIns="117226" bIns="58613" anchor="ctr"/>
          <a:lstStyle/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伦</a:t>
            </a:r>
            <a:endParaRPr lang="en-US" altLang="zh-CN" sz="2000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理</a:t>
            </a:r>
            <a:endParaRPr lang="en-US" altLang="zh-CN" sz="2000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性</a:t>
            </a:r>
            <a:endParaRPr lang="zh-CN" altLang="en-US" sz="2000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8"/>
          <p:cNvGrpSpPr/>
          <p:nvPr/>
        </p:nvGrpSpPr>
        <p:grpSpPr>
          <a:xfrm>
            <a:off x="1365078" y="1991206"/>
            <a:ext cx="5587273" cy="2820053"/>
            <a:chOff x="1066800" y="2286000"/>
            <a:chExt cx="4419600" cy="2971800"/>
          </a:xfrm>
        </p:grpSpPr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3686175" y="2590800"/>
              <a:ext cx="1800225" cy="4865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400" b="1" dirty="0" smtClean="0">
                  <a:latin typeface="+mj-ea"/>
                  <a:ea typeface="+mj-ea"/>
                </a:rPr>
                <a:t>初始审</a:t>
              </a:r>
              <a:r>
                <a:rPr lang="zh-CN" altLang="en-US" sz="2400" b="1" dirty="0">
                  <a:latin typeface="+mj-ea"/>
                  <a:ea typeface="+mj-ea"/>
                </a:rPr>
                <a:t>查</a:t>
              </a:r>
            </a:p>
          </p:txBody>
        </p:sp>
        <p:pic>
          <p:nvPicPr>
            <p:cNvPr id="2050" name="Picture 2" descr="https://timgsa.baidu.com/timg?image&amp;quality=80&amp;size=b9999_10000&amp;sec=1489229353603&amp;di=cac47cf8e64cecf281717fa5d96205ec&amp;imgtype=0&amp;src=http%3A%2F%2Fimg.zcool.cn%2Fcommunity%2F01606e5540fffd000001e71b7d459c.jpg%40900w_1l_2o_100sh.jpg"/>
            <p:cNvPicPr preferRelativeResize="0">
              <a:picLocks noChangeArrowheads="1"/>
            </p:cNvPicPr>
            <p:nvPr/>
          </p:nvPicPr>
          <p:blipFill>
            <a:blip r:embed="rId2" cstate="print">
              <a:lum/>
            </a:blip>
            <a:srcRect t="7944" b="10626"/>
            <a:stretch>
              <a:fillRect/>
            </a:stretch>
          </p:blipFill>
          <p:spPr bwMode="auto">
            <a:xfrm>
              <a:off x="1066800" y="2286000"/>
              <a:ext cx="2209800" cy="297180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/>
          </p:spPr>
        </p:pic>
        <p:sp>
          <p:nvSpPr>
            <p:cNvPr id="5" name="Line 6"/>
            <p:cNvSpPr>
              <a:spLocks noChangeShapeType="1"/>
            </p:cNvSpPr>
            <p:nvPr/>
          </p:nvSpPr>
          <p:spPr bwMode="auto">
            <a:xfrm flipV="1">
              <a:off x="2590800" y="2819400"/>
              <a:ext cx="1066799" cy="0"/>
            </a:xfrm>
            <a:prstGeom prst="line">
              <a:avLst/>
            </a:prstGeom>
            <a:noFill/>
            <a:ln w="44450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alibri" charset="0"/>
                <a:ea typeface="宋体" charset="0"/>
                <a:cs typeface="宋体" charset="0"/>
              </a:endParaRPr>
            </a:p>
          </p:txBody>
        </p:sp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3686175" y="3124199"/>
              <a:ext cx="1800225" cy="4865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400" b="1" dirty="0" smtClean="0">
                  <a:latin typeface="+mj-ea"/>
                  <a:ea typeface="+mj-ea"/>
                </a:rPr>
                <a:t>跟踪审查</a:t>
              </a:r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 flipV="1">
              <a:off x="2590800" y="3352800"/>
              <a:ext cx="1066799" cy="0"/>
            </a:xfrm>
            <a:prstGeom prst="line">
              <a:avLst/>
            </a:prstGeom>
            <a:noFill/>
            <a:ln w="44450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alibri" charset="0"/>
                <a:ea typeface="宋体" charset="0"/>
                <a:cs typeface="宋体" charset="0"/>
              </a:endParaRPr>
            </a:p>
          </p:txBody>
        </p:sp>
      </p:grpSp>
      <p:grpSp>
        <p:nvGrpSpPr>
          <p:cNvPr id="3" name="组合 32"/>
          <p:cNvGrpSpPr/>
          <p:nvPr/>
        </p:nvGrpSpPr>
        <p:grpSpPr>
          <a:xfrm>
            <a:off x="5238104" y="3687030"/>
            <a:ext cx="6095207" cy="2591400"/>
            <a:chOff x="3962400" y="3581400"/>
            <a:chExt cx="4572000" cy="2590800"/>
          </a:xfrm>
        </p:grpSpPr>
        <p:sp>
          <p:nvSpPr>
            <p:cNvPr id="10" name="圆角矩形 9"/>
            <p:cNvSpPr/>
            <p:nvPr/>
          </p:nvSpPr>
          <p:spPr>
            <a:xfrm>
              <a:off x="6019800" y="4114800"/>
              <a:ext cx="1295400" cy="381000"/>
            </a:xfrm>
            <a:prstGeom prst="roundRect">
              <a:avLst/>
            </a:prstGeom>
            <a:solidFill>
              <a:srgbClr val="B00000">
                <a:alpha val="69804"/>
              </a:srgbClr>
            </a:solidFill>
            <a:ln w="9525" cap="flat" cmpd="sng" algn="ctr"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anchor="ctr"/>
            <a:lstStyle/>
            <a:p>
              <a:pPr algn="ctr">
                <a:defRPr/>
              </a:pPr>
              <a:r>
                <a:rPr lang="zh-CN" altLang="en-US" sz="1600" b="1" dirty="0" smtClean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跟踪审查</a:t>
              </a:r>
              <a:endParaRPr lang="zh-CN" altLang="en-US" sz="1600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2" name="Line 6"/>
            <p:cNvSpPr>
              <a:spLocks noChangeShapeType="1"/>
            </p:cNvSpPr>
            <p:nvPr/>
          </p:nvSpPr>
          <p:spPr bwMode="auto">
            <a:xfrm flipV="1">
              <a:off x="3962400" y="5181600"/>
              <a:ext cx="4572000" cy="0"/>
            </a:xfrm>
            <a:prstGeom prst="line">
              <a:avLst/>
            </a:prstGeom>
            <a:noFill/>
            <a:ln w="44450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sz="1600">
                <a:latin typeface="Calibri" charset="0"/>
                <a:ea typeface="宋体" charset="0"/>
                <a:cs typeface="宋体" charset="0"/>
              </a:endParaRPr>
            </a:p>
          </p:txBody>
        </p:sp>
        <p:sp>
          <p:nvSpPr>
            <p:cNvPr id="13" name="Line 6"/>
            <p:cNvSpPr>
              <a:spLocks noChangeShapeType="1"/>
            </p:cNvSpPr>
            <p:nvPr/>
          </p:nvSpPr>
          <p:spPr bwMode="auto">
            <a:xfrm>
              <a:off x="5029200" y="3657600"/>
              <a:ext cx="0" cy="1524000"/>
            </a:xfrm>
            <a:prstGeom prst="line">
              <a:avLst/>
            </a:prstGeom>
            <a:noFill/>
            <a:ln w="44450">
              <a:solidFill>
                <a:srgbClr val="002060"/>
              </a:solidFill>
              <a:round/>
              <a:headEnd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sz="1600">
                <a:latin typeface="Calibri" charset="0"/>
                <a:ea typeface="宋体" charset="0"/>
                <a:cs typeface="宋体" charset="0"/>
              </a:endParaRPr>
            </a:p>
          </p:txBody>
        </p:sp>
        <p:sp>
          <p:nvSpPr>
            <p:cNvPr id="14" name="Line 6"/>
            <p:cNvSpPr>
              <a:spLocks noChangeShapeType="1"/>
            </p:cNvSpPr>
            <p:nvPr/>
          </p:nvSpPr>
          <p:spPr bwMode="auto">
            <a:xfrm>
              <a:off x="8458200" y="3657600"/>
              <a:ext cx="0" cy="1524000"/>
            </a:xfrm>
            <a:prstGeom prst="line">
              <a:avLst/>
            </a:prstGeom>
            <a:noFill/>
            <a:ln w="44450">
              <a:solidFill>
                <a:srgbClr val="002060"/>
              </a:solidFill>
              <a:round/>
              <a:headEnd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sz="1600">
                <a:latin typeface="Calibri" charset="0"/>
                <a:ea typeface="宋体" charset="0"/>
                <a:cs typeface="宋体" charset="0"/>
              </a:endParaRPr>
            </a:p>
          </p:txBody>
        </p:sp>
        <p:sp>
          <p:nvSpPr>
            <p:cNvPr id="16" name="圆角矩形 15"/>
            <p:cNvSpPr/>
            <p:nvPr/>
          </p:nvSpPr>
          <p:spPr>
            <a:xfrm>
              <a:off x="7391400" y="3581400"/>
              <a:ext cx="1066800" cy="381000"/>
            </a:xfrm>
            <a:prstGeom prst="roundRect">
              <a:avLst>
                <a:gd name="adj" fmla="val 13333"/>
              </a:avLst>
            </a:prstGeom>
            <a:solidFill>
              <a:schemeClr val="accent5">
                <a:lumMod val="50000"/>
                <a:alpha val="90000"/>
              </a:schemeClr>
            </a:solidFill>
            <a:ln w="9525" cap="flat" cmpd="sng" algn="ctr"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anchor="ctr"/>
            <a:lstStyle/>
            <a:p>
              <a:pPr algn="ctr">
                <a:defRPr/>
              </a:pPr>
              <a:r>
                <a:rPr lang="zh-CN" altLang="en-US" sz="1600" b="1" dirty="0" smtClean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项目结束</a:t>
              </a:r>
              <a:endParaRPr lang="zh-CN" altLang="en-US" sz="1600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7" name="圆角矩形 16"/>
            <p:cNvSpPr/>
            <p:nvPr/>
          </p:nvSpPr>
          <p:spPr>
            <a:xfrm>
              <a:off x="3962400" y="3581400"/>
              <a:ext cx="1066800" cy="381000"/>
            </a:xfrm>
            <a:prstGeom prst="roundRect">
              <a:avLst>
                <a:gd name="adj" fmla="val 13333"/>
              </a:avLst>
            </a:prstGeom>
            <a:solidFill>
              <a:schemeClr val="accent5">
                <a:lumMod val="50000"/>
                <a:alpha val="90000"/>
              </a:schemeClr>
            </a:solidFill>
            <a:ln w="9525" cap="flat" cmpd="sng" algn="ctr"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anchor="ctr"/>
            <a:lstStyle/>
            <a:p>
              <a:pPr algn="ctr">
                <a:defRPr/>
              </a:pPr>
              <a:r>
                <a:rPr lang="zh-CN" altLang="en-US" sz="1600" b="1" dirty="0" smtClean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项目开始</a:t>
              </a:r>
              <a:endParaRPr lang="zh-CN" altLang="en-US" sz="1600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8" name="Line 6"/>
            <p:cNvSpPr>
              <a:spLocks noChangeShapeType="1"/>
            </p:cNvSpPr>
            <p:nvPr/>
          </p:nvSpPr>
          <p:spPr bwMode="auto">
            <a:xfrm flipV="1">
              <a:off x="5029200" y="3733800"/>
              <a:ext cx="609600" cy="0"/>
            </a:xfrm>
            <a:prstGeom prst="line">
              <a:avLst/>
            </a:prstGeom>
            <a:noFill/>
            <a:ln w="44450">
              <a:solidFill>
                <a:srgbClr val="0070C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sz="1600">
                <a:latin typeface="Calibri" charset="0"/>
                <a:ea typeface="宋体" charset="0"/>
                <a:cs typeface="宋体" charset="0"/>
              </a:endParaRPr>
            </a:p>
          </p:txBody>
        </p:sp>
        <p:sp>
          <p:nvSpPr>
            <p:cNvPr id="19" name="圆角矩形 18"/>
            <p:cNvSpPr/>
            <p:nvPr/>
          </p:nvSpPr>
          <p:spPr>
            <a:xfrm>
              <a:off x="5638800" y="3581400"/>
              <a:ext cx="1066800" cy="381000"/>
            </a:xfrm>
            <a:prstGeom prst="roundRect">
              <a:avLst>
                <a:gd name="adj" fmla="val 13333"/>
              </a:avLst>
            </a:prstGeom>
            <a:solidFill>
              <a:schemeClr val="accent5">
                <a:lumMod val="50000"/>
                <a:alpha val="90000"/>
              </a:schemeClr>
            </a:solidFill>
            <a:ln w="9525" cap="flat" cmpd="sng" algn="ctr"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anchor="ctr"/>
            <a:lstStyle/>
            <a:p>
              <a:pPr algn="ctr">
                <a:defRPr/>
              </a:pPr>
              <a:r>
                <a:rPr lang="zh-CN" altLang="en-US" sz="1600" b="1" dirty="0" smtClean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项目进行</a:t>
              </a:r>
              <a:endParaRPr lang="zh-CN" altLang="en-US" sz="1600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0" name="Line 6"/>
            <p:cNvSpPr>
              <a:spLocks noChangeShapeType="1"/>
            </p:cNvSpPr>
            <p:nvPr/>
          </p:nvSpPr>
          <p:spPr bwMode="auto">
            <a:xfrm flipV="1">
              <a:off x="6705600" y="3733800"/>
              <a:ext cx="685800" cy="0"/>
            </a:xfrm>
            <a:prstGeom prst="line">
              <a:avLst/>
            </a:prstGeom>
            <a:noFill/>
            <a:ln w="44450">
              <a:solidFill>
                <a:srgbClr val="0070C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sz="1600">
                <a:latin typeface="Calibri" charset="0"/>
                <a:ea typeface="宋体" charset="0"/>
                <a:cs typeface="宋体" charset="0"/>
              </a:endParaRPr>
            </a:p>
          </p:txBody>
        </p:sp>
        <p:sp>
          <p:nvSpPr>
            <p:cNvPr id="21" name="圆角矩形 20"/>
            <p:cNvSpPr/>
            <p:nvPr/>
          </p:nvSpPr>
          <p:spPr>
            <a:xfrm>
              <a:off x="3962400" y="4648200"/>
              <a:ext cx="1066800" cy="381000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 smtClean="0">
                  <a:solidFill>
                    <a:schemeClr val="tx1"/>
                  </a:solidFill>
                  <a:latin typeface="+mj-ea"/>
                  <a:ea typeface="+mj-ea"/>
                </a:rPr>
                <a:t>初始审查</a:t>
              </a:r>
              <a:endParaRPr lang="zh-CN" altLang="en-US" sz="16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22" name="圆角矩形 21"/>
            <p:cNvSpPr/>
            <p:nvPr/>
          </p:nvSpPr>
          <p:spPr>
            <a:xfrm>
              <a:off x="5105400" y="4648200"/>
              <a:ext cx="2209800" cy="381000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rgbClr val="8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 smtClean="0">
                  <a:solidFill>
                    <a:schemeClr val="tx1"/>
                  </a:solidFill>
                  <a:latin typeface="+mj-ea"/>
                  <a:ea typeface="+mj-ea"/>
                </a:rPr>
                <a:t>持续审查</a:t>
              </a:r>
              <a:endParaRPr lang="zh-CN" altLang="en-US" sz="16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23" name="圆角矩形 22"/>
            <p:cNvSpPr/>
            <p:nvPr/>
          </p:nvSpPr>
          <p:spPr>
            <a:xfrm>
              <a:off x="7391400" y="4648200"/>
              <a:ext cx="1066800" cy="381000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rgbClr val="8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 smtClean="0">
                  <a:solidFill>
                    <a:schemeClr val="tx1"/>
                  </a:solidFill>
                  <a:latin typeface="+mj-ea"/>
                  <a:ea typeface="+mj-ea"/>
                </a:rPr>
                <a:t>结题审查</a:t>
              </a:r>
              <a:endParaRPr lang="zh-CN" altLang="en-US" sz="16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24" name="Line 6"/>
            <p:cNvSpPr>
              <a:spLocks noChangeShapeType="1"/>
            </p:cNvSpPr>
            <p:nvPr/>
          </p:nvSpPr>
          <p:spPr bwMode="auto">
            <a:xfrm flipV="1">
              <a:off x="5029200" y="4267200"/>
              <a:ext cx="990600" cy="0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prstDash val="sysDash"/>
              <a:round/>
              <a:headEnd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sz="1600">
                <a:latin typeface="Calibri" charset="0"/>
                <a:ea typeface="宋体" charset="0"/>
                <a:cs typeface="宋体" charset="0"/>
              </a:endParaRPr>
            </a:p>
          </p:txBody>
        </p:sp>
        <p:sp>
          <p:nvSpPr>
            <p:cNvPr id="25" name="Line 6"/>
            <p:cNvSpPr>
              <a:spLocks noChangeShapeType="1"/>
            </p:cNvSpPr>
            <p:nvPr/>
          </p:nvSpPr>
          <p:spPr bwMode="auto">
            <a:xfrm flipV="1">
              <a:off x="7315200" y="4267200"/>
              <a:ext cx="1143000" cy="0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prstDash val="sysDash"/>
              <a:round/>
              <a:headEnd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sz="1600">
                <a:latin typeface="Calibri" charset="0"/>
                <a:ea typeface="宋体" charset="0"/>
                <a:cs typeface="宋体" charset="0"/>
              </a:endParaRPr>
            </a:p>
          </p:txBody>
        </p:sp>
        <p:sp>
          <p:nvSpPr>
            <p:cNvPr id="26" name="圆角矩形 25"/>
            <p:cNvSpPr/>
            <p:nvPr/>
          </p:nvSpPr>
          <p:spPr>
            <a:xfrm>
              <a:off x="5105400" y="5334000"/>
              <a:ext cx="1066800" cy="381000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rgbClr val="8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 smtClean="0">
                  <a:solidFill>
                    <a:schemeClr val="tx1"/>
                  </a:solidFill>
                  <a:latin typeface="+mj-ea"/>
                  <a:ea typeface="+mj-ea"/>
                </a:rPr>
                <a:t>修正案</a:t>
              </a:r>
              <a:endParaRPr lang="zh-CN" altLang="en-US" sz="16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27" name="圆角矩形 26"/>
            <p:cNvSpPr/>
            <p:nvPr/>
          </p:nvSpPr>
          <p:spPr>
            <a:xfrm>
              <a:off x="6248400" y="5334000"/>
              <a:ext cx="1066800" cy="381000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rgbClr val="8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600" dirty="0" smtClean="0">
                  <a:solidFill>
                    <a:schemeClr val="tx1"/>
                  </a:solidFill>
                  <a:latin typeface="+mj-ea"/>
                  <a:ea typeface="+mj-ea"/>
                </a:rPr>
                <a:t>SAE</a:t>
              </a:r>
              <a:endParaRPr lang="zh-CN" altLang="en-US" sz="16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28" name="圆角矩形 27"/>
            <p:cNvSpPr/>
            <p:nvPr/>
          </p:nvSpPr>
          <p:spPr>
            <a:xfrm>
              <a:off x="7391400" y="5334000"/>
              <a:ext cx="1066800" cy="381000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rgbClr val="8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 smtClean="0">
                  <a:solidFill>
                    <a:schemeClr val="tx1"/>
                  </a:solidFill>
                  <a:latin typeface="+mj-ea"/>
                  <a:ea typeface="+mj-ea"/>
                </a:rPr>
                <a:t>方案违背</a:t>
              </a:r>
              <a:endParaRPr lang="zh-CN" altLang="en-US" sz="16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29" name="圆角矩形 28"/>
            <p:cNvSpPr/>
            <p:nvPr/>
          </p:nvSpPr>
          <p:spPr>
            <a:xfrm>
              <a:off x="5105400" y="5791200"/>
              <a:ext cx="1066800" cy="381000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rgbClr val="8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 smtClean="0">
                  <a:solidFill>
                    <a:schemeClr val="tx1"/>
                  </a:solidFill>
                  <a:latin typeface="+mj-ea"/>
                  <a:ea typeface="+mj-ea"/>
                </a:rPr>
                <a:t>暂停中止</a:t>
              </a:r>
              <a:endParaRPr lang="zh-CN" altLang="en-US" sz="16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30" name="圆角矩形 29"/>
            <p:cNvSpPr/>
            <p:nvPr/>
          </p:nvSpPr>
          <p:spPr>
            <a:xfrm>
              <a:off x="6248400" y="5791200"/>
              <a:ext cx="1066800" cy="381000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rgbClr val="8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 smtClean="0">
                  <a:solidFill>
                    <a:schemeClr val="tx1"/>
                  </a:solidFill>
                  <a:latin typeface="+mj-ea"/>
                  <a:ea typeface="+mj-ea"/>
                </a:rPr>
                <a:t>实地访查</a:t>
              </a:r>
              <a:endParaRPr lang="zh-CN" altLang="en-US" sz="16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31" name="圆角矩形 30"/>
            <p:cNvSpPr/>
            <p:nvPr/>
          </p:nvSpPr>
          <p:spPr>
            <a:xfrm>
              <a:off x="3962400" y="5334000"/>
              <a:ext cx="1066800" cy="381000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rgbClr val="8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 smtClean="0">
                  <a:solidFill>
                    <a:schemeClr val="tx1"/>
                  </a:solidFill>
                  <a:latin typeface="+mj-ea"/>
                  <a:ea typeface="+mj-ea"/>
                </a:rPr>
                <a:t>复审</a:t>
              </a:r>
              <a:endParaRPr lang="zh-CN" altLang="en-US" sz="16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32" name="圆角矩形 31"/>
            <p:cNvSpPr/>
            <p:nvPr/>
          </p:nvSpPr>
          <p:spPr>
            <a:xfrm>
              <a:off x="7391400" y="5791200"/>
              <a:ext cx="1066800" cy="381000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rgbClr val="8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 smtClean="0">
                  <a:solidFill>
                    <a:schemeClr val="tx1"/>
                  </a:solidFill>
                  <a:latin typeface="+mj-ea"/>
                  <a:ea typeface="+mj-ea"/>
                </a:rPr>
                <a:t>受试者抱怨</a:t>
              </a:r>
              <a:endParaRPr lang="zh-CN" altLang="en-US" sz="16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34" name="AutoShape 59"/>
          <p:cNvSpPr>
            <a:spLocks noChangeArrowheads="1"/>
          </p:cNvSpPr>
          <p:nvPr/>
        </p:nvSpPr>
        <p:spPr bwMode="auto">
          <a:xfrm>
            <a:off x="609522" y="1200413"/>
            <a:ext cx="7259222" cy="493827"/>
          </a:xfrm>
          <a:prstGeom prst="roundRect">
            <a:avLst>
              <a:gd name="adj" fmla="val 11028"/>
            </a:avLst>
          </a:prstGeom>
          <a:gradFill rotWithShape="1">
            <a:gsLst>
              <a:gs pos="0">
                <a:srgbClr val="FFFFFF">
                  <a:gamma/>
                  <a:tint val="0"/>
                  <a:invGamma/>
                  <a:alpha val="80000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1"/>
          </a:gradFill>
          <a:ln w="12700" algn="ctr">
            <a:noFill/>
            <a:round/>
            <a:headEnd/>
            <a:tailEnd/>
          </a:ln>
          <a:effectLst/>
        </p:spPr>
        <p:txBody>
          <a:bodyPr wrap="none" lIns="117226" tIns="58613" rIns="117226" bIns="58613" anchor="ctr"/>
          <a:lstStyle>
            <a:lvl1pPr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9pPr>
          </a:lstStyle>
          <a:p>
            <a:pPr eaLnBrk="1" latinLnBrk="1" hangingPunct="1">
              <a:defRPr/>
            </a:pPr>
            <a:r>
              <a:rPr lang="zh-CN" altLang="en-US" sz="3200" b="1" dirty="0" smtClean="0">
                <a:ln w="6350" cmpd="sng">
                  <a:noFill/>
                  <a:prstDash val="solid"/>
                  <a:miter lim="800000"/>
                </a:ln>
                <a:solidFill>
                  <a:srgbClr val="8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</a:rPr>
              <a:t>伦理跟踪审查</a:t>
            </a:r>
            <a:endParaRPr lang="ko-KR" altLang="en-US" sz="3200" b="1" dirty="0" smtClean="0">
              <a:ln w="6350" cmpd="sng">
                <a:noFill/>
                <a:prstDash val="solid"/>
                <a:miter lim="800000"/>
              </a:ln>
              <a:solidFill>
                <a:srgbClr val="8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9"/>
          <p:cNvSpPr>
            <a:spLocks noChangeArrowheads="1"/>
          </p:cNvSpPr>
          <p:nvPr/>
        </p:nvSpPr>
        <p:spPr bwMode="auto">
          <a:xfrm>
            <a:off x="609522" y="1200413"/>
            <a:ext cx="7259222" cy="493827"/>
          </a:xfrm>
          <a:prstGeom prst="roundRect">
            <a:avLst>
              <a:gd name="adj" fmla="val 11028"/>
            </a:avLst>
          </a:prstGeom>
          <a:gradFill rotWithShape="1">
            <a:gsLst>
              <a:gs pos="0">
                <a:srgbClr val="FFFFFF">
                  <a:gamma/>
                  <a:tint val="0"/>
                  <a:invGamma/>
                  <a:alpha val="80000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1"/>
          </a:gradFill>
          <a:ln w="12700" algn="ctr">
            <a:noFill/>
            <a:round/>
            <a:headEnd/>
            <a:tailEnd/>
          </a:ln>
          <a:effectLst/>
        </p:spPr>
        <p:txBody>
          <a:bodyPr wrap="none" lIns="117226" tIns="58613" rIns="117226" bIns="58613" anchor="ctr"/>
          <a:lstStyle>
            <a:lvl1pPr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9pPr>
          </a:lstStyle>
          <a:p>
            <a:pPr eaLnBrk="1" latinLnBrk="1" hangingPunct="1">
              <a:defRPr/>
            </a:pPr>
            <a:r>
              <a:rPr lang="zh-CN" altLang="en-US" sz="3200" b="1" dirty="0" smtClean="0">
                <a:ln w="6350" cmpd="sng">
                  <a:noFill/>
                  <a:prstDash val="solid"/>
                  <a:miter lim="800000"/>
                </a:ln>
                <a:solidFill>
                  <a:srgbClr val="8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</a:rPr>
              <a:t>伦理审查的问题</a:t>
            </a:r>
            <a:endParaRPr lang="ko-KR" altLang="en-US" sz="3200" b="1" dirty="0" smtClean="0">
              <a:ln w="6350" cmpd="sng">
                <a:noFill/>
                <a:prstDash val="solid"/>
                <a:miter lim="800000"/>
              </a:ln>
              <a:solidFill>
                <a:srgbClr val="8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5665081" y="3258303"/>
            <a:ext cx="1573133" cy="1554862"/>
          </a:xfrm>
          <a:prstGeom prst="ellipse">
            <a:avLst/>
          </a:prstGeom>
          <a:solidFill>
            <a:srgbClr val="8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226" tIns="58613" rIns="117226" bIns="58613" rtlCol="0" anchor="ctr"/>
          <a:lstStyle/>
          <a:p>
            <a:pPr algn="ctr"/>
            <a:r>
              <a:rPr lang="zh-CN" altLang="en-US" sz="2400" dirty="0">
                <a:latin typeface="+mj-ea"/>
                <a:ea typeface="+mj-ea"/>
              </a:rPr>
              <a:t>研究</a:t>
            </a:r>
            <a:endParaRPr lang="en-US" altLang="zh-CN" sz="2400" dirty="0">
              <a:latin typeface="+mj-ea"/>
              <a:ea typeface="+mj-ea"/>
            </a:endParaRPr>
          </a:p>
          <a:p>
            <a:pPr algn="ctr"/>
            <a:r>
              <a:rPr lang="zh-CN" altLang="en-US" sz="2400" dirty="0">
                <a:latin typeface="+mj-ea"/>
                <a:ea typeface="+mj-ea"/>
              </a:rPr>
              <a:t>风险</a:t>
            </a:r>
          </a:p>
        </p:txBody>
      </p:sp>
      <p:sp>
        <p:nvSpPr>
          <p:cNvPr id="12" name="椭圆 11"/>
          <p:cNvSpPr/>
          <p:nvPr/>
        </p:nvSpPr>
        <p:spPr>
          <a:xfrm>
            <a:off x="5665081" y="4887466"/>
            <a:ext cx="1573133" cy="1554862"/>
          </a:xfrm>
          <a:prstGeom prst="ellipse">
            <a:avLst/>
          </a:prstGeom>
          <a:solidFill>
            <a:srgbClr val="8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226" tIns="58613" rIns="117226" bIns="58613" rtlCol="0" anchor="ctr"/>
          <a:lstStyle/>
          <a:p>
            <a:pPr algn="ctr"/>
            <a:r>
              <a:rPr lang="zh-CN" altLang="en-US" sz="2400" dirty="0">
                <a:latin typeface="+mj-ea"/>
                <a:ea typeface="+mj-ea"/>
              </a:rPr>
              <a:t>项目</a:t>
            </a:r>
            <a:endParaRPr lang="en-US" altLang="zh-CN" sz="2400" dirty="0">
              <a:latin typeface="+mj-ea"/>
              <a:ea typeface="+mj-ea"/>
            </a:endParaRPr>
          </a:p>
          <a:p>
            <a:pPr algn="ctr"/>
            <a:r>
              <a:rPr lang="zh-CN" altLang="en-US" sz="2400" dirty="0">
                <a:latin typeface="+mj-ea"/>
                <a:ea typeface="+mj-ea"/>
              </a:rPr>
              <a:t>质量</a:t>
            </a:r>
          </a:p>
        </p:txBody>
      </p:sp>
      <p:sp>
        <p:nvSpPr>
          <p:cNvPr id="13" name="椭圆 12"/>
          <p:cNvSpPr/>
          <p:nvPr/>
        </p:nvSpPr>
        <p:spPr>
          <a:xfrm>
            <a:off x="5665081" y="1629139"/>
            <a:ext cx="1573133" cy="1554862"/>
          </a:xfrm>
          <a:prstGeom prst="ellipse">
            <a:avLst/>
          </a:prstGeom>
          <a:solidFill>
            <a:srgbClr val="8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226" tIns="58613" rIns="117226" bIns="58613" rtlCol="0" anchor="ctr"/>
          <a:lstStyle/>
          <a:p>
            <a:pPr algn="ctr"/>
            <a:r>
              <a:rPr lang="zh-CN" altLang="en-US" sz="2400" dirty="0">
                <a:latin typeface="+mj-ea"/>
                <a:ea typeface="+mj-ea"/>
              </a:rPr>
              <a:t>研究</a:t>
            </a:r>
            <a:endParaRPr lang="en-US" altLang="zh-CN" sz="2400" dirty="0">
              <a:latin typeface="+mj-ea"/>
              <a:ea typeface="+mj-ea"/>
            </a:endParaRPr>
          </a:p>
          <a:p>
            <a:pPr algn="ctr"/>
            <a:r>
              <a:rPr lang="zh-CN" altLang="en-US" sz="2400" dirty="0">
                <a:latin typeface="+mj-ea"/>
                <a:ea typeface="+mj-ea"/>
              </a:rPr>
              <a:t>设计</a:t>
            </a: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7666842" y="1572406"/>
            <a:ext cx="3453950" cy="4973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7226" tIns="58613" rIns="117226" bIns="58613"/>
          <a:lstStyle/>
          <a:p>
            <a:pPr algn="just" hangingPunct="0">
              <a:lnSpc>
                <a:spcPct val="150000"/>
              </a:lnSpc>
              <a:spcAft>
                <a:spcPts val="1000"/>
              </a:spcAft>
              <a:buClr>
                <a:srgbClr val="800000"/>
              </a:buClr>
              <a:buFont typeface="Wingdings" pitchFamily="2" charset="2"/>
              <a:buChar char="l"/>
            </a:pPr>
            <a:r>
              <a:rPr lang="zh-CN" altLang="en-US" sz="1800" dirty="0" smtClean="0">
                <a:latin typeface="+mj-ea"/>
                <a:ea typeface="+mj-ea"/>
              </a:rPr>
              <a:t>  器械本身特征明显</a:t>
            </a:r>
            <a:endParaRPr lang="en-US" altLang="zh-CN" sz="1800" dirty="0" smtClean="0">
              <a:latin typeface="+mj-ea"/>
              <a:ea typeface="+mj-ea"/>
            </a:endParaRPr>
          </a:p>
          <a:p>
            <a:pPr algn="just" hangingPunct="0">
              <a:lnSpc>
                <a:spcPct val="150000"/>
              </a:lnSpc>
              <a:spcAft>
                <a:spcPts val="1000"/>
              </a:spcAft>
              <a:buClr>
                <a:srgbClr val="800000"/>
              </a:buClr>
              <a:buFont typeface="Wingdings" pitchFamily="2" charset="2"/>
              <a:buChar char="l"/>
            </a:pPr>
            <a:r>
              <a:rPr lang="en-US" altLang="zh-CN" sz="1800" dirty="0" smtClean="0">
                <a:latin typeface="+mj-ea"/>
                <a:ea typeface="+mj-ea"/>
              </a:rPr>
              <a:t>  </a:t>
            </a:r>
            <a:r>
              <a:rPr lang="zh-CN" altLang="en-US" sz="1800" dirty="0" smtClean="0">
                <a:latin typeface="+mj-ea"/>
                <a:ea typeface="+mj-ea"/>
              </a:rPr>
              <a:t>研究者因素比重高</a:t>
            </a:r>
            <a:endParaRPr lang="en-US" altLang="zh-CN" sz="1800" dirty="0" smtClean="0">
              <a:latin typeface="+mj-ea"/>
              <a:ea typeface="+mj-ea"/>
            </a:endParaRPr>
          </a:p>
          <a:p>
            <a:pPr algn="just" hangingPunct="0">
              <a:lnSpc>
                <a:spcPct val="150000"/>
              </a:lnSpc>
              <a:spcAft>
                <a:spcPts val="1000"/>
              </a:spcAft>
              <a:buClr>
                <a:srgbClr val="800000"/>
              </a:buClr>
              <a:buFont typeface="Wingdings" pitchFamily="2" charset="2"/>
              <a:buChar char="l"/>
            </a:pPr>
            <a:r>
              <a:rPr lang="en-US" altLang="zh-CN" sz="1800" dirty="0" smtClean="0">
                <a:latin typeface="+mj-ea"/>
                <a:ea typeface="+mj-ea"/>
              </a:rPr>
              <a:t>  </a:t>
            </a:r>
            <a:r>
              <a:rPr lang="zh-CN" altLang="en-US" sz="1800" dirty="0" smtClean="0">
                <a:latin typeface="+mj-ea"/>
                <a:ea typeface="+mj-ea"/>
              </a:rPr>
              <a:t>学科交叉多</a:t>
            </a:r>
            <a:endParaRPr lang="en-US" altLang="zh-CN" sz="1800" dirty="0" smtClean="0">
              <a:latin typeface="+mj-ea"/>
              <a:ea typeface="+mj-ea"/>
            </a:endParaRPr>
          </a:p>
          <a:p>
            <a:pPr algn="just" hangingPunct="0">
              <a:lnSpc>
                <a:spcPct val="150000"/>
              </a:lnSpc>
              <a:spcAft>
                <a:spcPts val="1000"/>
              </a:spcAft>
              <a:buClr>
                <a:srgbClr val="800000"/>
              </a:buClr>
              <a:buFont typeface="Wingdings" pitchFamily="2" charset="2"/>
              <a:buChar char="l"/>
            </a:pPr>
            <a:r>
              <a:rPr lang="zh-CN" altLang="en-US" sz="1800" dirty="0" smtClean="0">
                <a:latin typeface="+mj-ea"/>
                <a:ea typeface="+mj-ea"/>
              </a:rPr>
              <a:t>  品种类别繁</a:t>
            </a:r>
            <a:endParaRPr lang="en-US" altLang="zh-CN" sz="1800" dirty="0" smtClean="0">
              <a:latin typeface="+mj-ea"/>
              <a:ea typeface="+mj-ea"/>
            </a:endParaRPr>
          </a:p>
          <a:p>
            <a:pPr algn="just" hangingPunct="0">
              <a:lnSpc>
                <a:spcPct val="150000"/>
              </a:lnSpc>
              <a:spcAft>
                <a:spcPts val="1000"/>
              </a:spcAft>
              <a:buClr>
                <a:srgbClr val="800000"/>
              </a:buClr>
              <a:buFont typeface="Wingdings" pitchFamily="2" charset="2"/>
              <a:buChar char="l"/>
            </a:pPr>
            <a:r>
              <a:rPr lang="zh-CN" altLang="en-US" sz="1800" dirty="0" smtClean="0">
                <a:latin typeface="+mj-ea"/>
                <a:ea typeface="+mj-ea"/>
              </a:rPr>
              <a:t>  品种差异大</a:t>
            </a:r>
            <a:endParaRPr lang="en-US" altLang="zh-CN" sz="1800" dirty="0" smtClean="0">
              <a:latin typeface="+mj-ea"/>
              <a:ea typeface="+mj-ea"/>
            </a:endParaRPr>
          </a:p>
          <a:p>
            <a:pPr algn="just" hangingPunct="0">
              <a:lnSpc>
                <a:spcPct val="150000"/>
              </a:lnSpc>
              <a:spcAft>
                <a:spcPts val="1000"/>
              </a:spcAft>
              <a:buClr>
                <a:srgbClr val="800000"/>
              </a:buClr>
              <a:buFont typeface="Wingdings" pitchFamily="2" charset="2"/>
              <a:buChar char="l"/>
            </a:pPr>
            <a:r>
              <a:rPr lang="zh-CN" altLang="en-US" sz="1800" dirty="0" smtClean="0">
                <a:latin typeface="+mj-ea"/>
                <a:ea typeface="+mj-ea"/>
              </a:rPr>
              <a:t>  新技术应用广</a:t>
            </a:r>
            <a:endParaRPr lang="en-US" altLang="zh-CN" sz="1800" dirty="0" smtClean="0">
              <a:latin typeface="+mj-ea"/>
              <a:ea typeface="+mj-ea"/>
            </a:endParaRPr>
          </a:p>
          <a:p>
            <a:pPr algn="just" hangingPunct="0">
              <a:lnSpc>
                <a:spcPct val="150000"/>
              </a:lnSpc>
              <a:spcAft>
                <a:spcPts val="1000"/>
              </a:spcAft>
              <a:buClr>
                <a:srgbClr val="800000"/>
              </a:buClr>
              <a:buFont typeface="Wingdings" pitchFamily="2" charset="2"/>
              <a:buChar char="l"/>
            </a:pPr>
            <a:r>
              <a:rPr lang="zh-CN" altLang="en-US" sz="1800" dirty="0" smtClean="0">
                <a:latin typeface="+mj-ea"/>
                <a:ea typeface="+mj-ea"/>
              </a:rPr>
              <a:t>  风险差异大</a:t>
            </a:r>
            <a:endParaRPr lang="en-US" altLang="zh-CN" sz="1800" dirty="0" smtClean="0">
              <a:latin typeface="+mj-ea"/>
              <a:ea typeface="+mj-ea"/>
            </a:endParaRPr>
          </a:p>
          <a:p>
            <a:pPr algn="just" hangingPunct="0">
              <a:lnSpc>
                <a:spcPct val="150000"/>
              </a:lnSpc>
              <a:spcAft>
                <a:spcPts val="1000"/>
              </a:spcAft>
              <a:buClr>
                <a:srgbClr val="800000"/>
              </a:buClr>
              <a:buFont typeface="Wingdings" pitchFamily="2" charset="2"/>
              <a:buChar char="l"/>
            </a:pPr>
            <a:r>
              <a:rPr lang="zh-CN" altLang="en-US" sz="1800" dirty="0" smtClean="0">
                <a:latin typeface="+mj-ea"/>
                <a:ea typeface="+mj-ea"/>
              </a:rPr>
              <a:t>  厂商差距大</a:t>
            </a:r>
            <a:endParaRPr lang="en-US" altLang="zh-CN" sz="1800" dirty="0" smtClean="0">
              <a:latin typeface="+mj-ea"/>
              <a:ea typeface="+mj-ea"/>
            </a:endParaRPr>
          </a:p>
          <a:p>
            <a:pPr algn="just" hangingPunct="0">
              <a:lnSpc>
                <a:spcPct val="150000"/>
              </a:lnSpc>
              <a:spcAft>
                <a:spcPts val="1000"/>
              </a:spcAft>
              <a:buClr>
                <a:srgbClr val="800000"/>
              </a:buClr>
              <a:buFont typeface="Wingdings" pitchFamily="2" charset="2"/>
              <a:buChar char="l"/>
            </a:pPr>
            <a:r>
              <a:rPr lang="zh-CN" altLang="en-US" sz="1800" dirty="0" smtClean="0">
                <a:latin typeface="+mj-ea"/>
                <a:ea typeface="+mj-ea"/>
              </a:rPr>
              <a:t>  项目管理乱</a:t>
            </a:r>
            <a:endParaRPr lang="en-US" altLang="zh-CN" sz="1800" dirty="0" smtClean="0">
              <a:latin typeface="+mj-ea"/>
              <a:ea typeface="+mj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9"/>
          <p:cNvSpPr>
            <a:spLocks noChangeArrowheads="1"/>
          </p:cNvSpPr>
          <p:nvPr/>
        </p:nvSpPr>
        <p:spPr bwMode="auto">
          <a:xfrm>
            <a:off x="1274069" y="1221059"/>
            <a:ext cx="7259222" cy="493827"/>
          </a:xfrm>
          <a:prstGeom prst="roundRect">
            <a:avLst>
              <a:gd name="adj" fmla="val 11028"/>
            </a:avLst>
          </a:prstGeom>
          <a:gradFill rotWithShape="1">
            <a:gsLst>
              <a:gs pos="0">
                <a:srgbClr val="FFFFFF">
                  <a:gamma/>
                  <a:tint val="0"/>
                  <a:invGamma/>
                  <a:alpha val="80000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1"/>
          </a:gradFill>
          <a:ln w="12700" algn="ctr">
            <a:noFill/>
            <a:round/>
            <a:headEnd/>
            <a:tailEnd/>
          </a:ln>
          <a:effectLst/>
        </p:spPr>
        <p:txBody>
          <a:bodyPr wrap="none" lIns="117226" tIns="58613" rIns="117226" bIns="58613" anchor="ctr"/>
          <a:lstStyle>
            <a:lvl1pPr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9pPr>
          </a:lstStyle>
          <a:p>
            <a:pPr eaLnBrk="1" latinLnBrk="1" hangingPunct="1">
              <a:defRPr/>
            </a:pPr>
            <a:r>
              <a:rPr lang="zh-CN" altLang="en-US" sz="2800" b="1" dirty="0" smtClean="0">
                <a:ln w="6350" cmpd="sng">
                  <a:noFill/>
                  <a:prstDash val="solid"/>
                  <a:miter lim="800000"/>
                </a:ln>
                <a:solidFill>
                  <a:srgbClr val="8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</a:rPr>
              <a:t>研究设计</a:t>
            </a:r>
            <a:endParaRPr lang="ko-KR" altLang="en-US" sz="2800" b="1" dirty="0" smtClean="0">
              <a:ln w="6350" cmpd="sng">
                <a:noFill/>
                <a:prstDash val="solid"/>
                <a:miter lim="800000"/>
              </a:ln>
              <a:solidFill>
                <a:srgbClr val="8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828562" y="1905441"/>
            <a:ext cx="7314248" cy="4439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7226" tIns="58613" rIns="117226" bIns="58613"/>
          <a:lstStyle/>
          <a:p>
            <a:pPr marL="0" lvl="2" algn="just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zh-CN" altLang="en-US" sz="2400" dirty="0" smtClean="0">
                <a:latin typeface="+mj-ea"/>
                <a:ea typeface="+mj-ea"/>
              </a:rPr>
              <a:t>  评价标准</a:t>
            </a:r>
            <a:endParaRPr lang="en-US" altLang="zh-CN" sz="2400" dirty="0" smtClean="0">
              <a:latin typeface="+mj-ea"/>
              <a:ea typeface="+mj-ea"/>
            </a:endParaRPr>
          </a:p>
          <a:p>
            <a:pPr marL="0" lvl="2" algn="just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altLang="zh-CN" sz="2000" dirty="0" smtClean="0">
                <a:latin typeface="+mj-ea"/>
                <a:ea typeface="+mj-ea"/>
              </a:rPr>
              <a:t>                 </a:t>
            </a:r>
            <a:r>
              <a:rPr lang="zh-CN" altLang="en-US" sz="2000" dirty="0" smtClean="0">
                <a:latin typeface="+mj-ea"/>
                <a:ea typeface="+mj-ea"/>
              </a:rPr>
              <a:t>客观性               主观性</a:t>
            </a:r>
            <a:r>
              <a:rPr lang="en-US" altLang="zh-CN" sz="2000" dirty="0" smtClean="0">
                <a:latin typeface="+mj-ea"/>
                <a:ea typeface="+mj-ea"/>
              </a:rPr>
              <a:t> </a:t>
            </a:r>
          </a:p>
          <a:p>
            <a:pPr marL="0" lvl="2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zh-CN" altLang="en-US" sz="2400" dirty="0" smtClean="0">
                <a:latin typeface="+mj-ea"/>
                <a:ea typeface="+mj-ea"/>
              </a:rPr>
              <a:t>  对照设计</a:t>
            </a:r>
            <a:endParaRPr lang="en-US" altLang="zh-CN" sz="2400" dirty="0" smtClean="0">
              <a:latin typeface="+mj-ea"/>
              <a:ea typeface="+mj-ea"/>
            </a:endParaRPr>
          </a:p>
          <a:p>
            <a:pPr marL="0" lvl="2" algn="just">
              <a:lnSpc>
                <a:spcPct val="150000"/>
              </a:lnSpc>
              <a:spcAft>
                <a:spcPts val="1200"/>
              </a:spcAft>
            </a:pPr>
            <a:r>
              <a:rPr lang="en-US" altLang="zh-CN" sz="2000" dirty="0" smtClean="0">
                <a:latin typeface="+mj-ea"/>
                <a:ea typeface="+mj-ea"/>
              </a:rPr>
              <a:t>         </a:t>
            </a:r>
            <a:r>
              <a:rPr lang="zh-CN" altLang="en-US" sz="2000" dirty="0" smtClean="0">
                <a:latin typeface="+mj-ea"/>
                <a:ea typeface="+mj-ea"/>
              </a:rPr>
              <a:t>对照器械的一致性</a:t>
            </a:r>
            <a:endParaRPr lang="en-US" altLang="zh-CN" sz="2000" dirty="0" smtClean="0">
              <a:latin typeface="+mj-ea"/>
              <a:ea typeface="+mj-ea"/>
            </a:endParaRPr>
          </a:p>
          <a:p>
            <a:pPr marL="0" lvl="2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altLang="zh-CN" sz="2400" dirty="0" smtClean="0">
                <a:latin typeface="+mj-ea"/>
                <a:ea typeface="+mj-ea"/>
              </a:rPr>
              <a:t>  </a:t>
            </a:r>
            <a:r>
              <a:rPr lang="zh-CN" altLang="en-US" sz="2400" dirty="0" smtClean="0">
                <a:latin typeface="+mj-ea"/>
                <a:ea typeface="+mj-ea"/>
              </a:rPr>
              <a:t>盲法设计</a:t>
            </a:r>
            <a:endParaRPr lang="en-US" altLang="zh-CN" sz="2400" dirty="0" smtClean="0">
              <a:latin typeface="+mj-ea"/>
              <a:ea typeface="+mj-ea"/>
            </a:endParaRPr>
          </a:p>
          <a:p>
            <a:pPr marL="0" lvl="2" algn="just">
              <a:lnSpc>
                <a:spcPct val="150000"/>
              </a:lnSpc>
              <a:spcAft>
                <a:spcPts val="1200"/>
              </a:spcAft>
            </a:pPr>
            <a:r>
              <a:rPr lang="en-US" altLang="zh-CN" sz="2000" dirty="0" smtClean="0">
                <a:latin typeface="+mj-ea"/>
                <a:ea typeface="+mj-ea"/>
              </a:rPr>
              <a:t>         </a:t>
            </a:r>
            <a:r>
              <a:rPr lang="zh-CN" altLang="en-US" sz="2000" dirty="0" smtClean="0">
                <a:latin typeface="+mj-ea"/>
                <a:ea typeface="+mj-ea"/>
              </a:rPr>
              <a:t>无法设盲（如何控制偏移）</a:t>
            </a:r>
            <a:endParaRPr lang="en-US" altLang="zh-CN" sz="2000" dirty="0">
              <a:latin typeface="+mj-ea"/>
              <a:ea typeface="+mj-ea"/>
            </a:endParaRPr>
          </a:p>
        </p:txBody>
      </p:sp>
      <p:pic>
        <p:nvPicPr>
          <p:cNvPr id="12" name="图片 11" descr="未标题-1 拷贝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23306" y="2500902"/>
            <a:ext cx="605307" cy="643140"/>
          </a:xfrm>
          <a:prstGeom prst="rect">
            <a:avLst/>
          </a:prstGeom>
        </p:spPr>
      </p:pic>
      <p:pic>
        <p:nvPicPr>
          <p:cNvPr id="13" name="图片 12" descr="未标题-2 拷贝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1320" y="2329406"/>
            <a:ext cx="523754" cy="1028950"/>
          </a:xfrm>
          <a:prstGeom prst="rect">
            <a:avLst/>
          </a:prstGeom>
        </p:spPr>
      </p:pic>
      <p:grpSp>
        <p:nvGrpSpPr>
          <p:cNvPr id="14" name="组合 21"/>
          <p:cNvGrpSpPr/>
          <p:nvPr/>
        </p:nvGrpSpPr>
        <p:grpSpPr>
          <a:xfrm>
            <a:off x="7238214" y="1786720"/>
            <a:ext cx="2238675" cy="1800656"/>
            <a:chOff x="5160238" y="3033673"/>
            <a:chExt cx="1730162" cy="1658488"/>
          </a:xfrm>
        </p:grpSpPr>
        <p:grpSp>
          <p:nvGrpSpPr>
            <p:cNvPr id="15" name="组合 34"/>
            <p:cNvGrpSpPr/>
            <p:nvPr/>
          </p:nvGrpSpPr>
          <p:grpSpPr>
            <a:xfrm>
              <a:off x="5486400" y="3033673"/>
              <a:ext cx="1404000" cy="1658488"/>
              <a:chOff x="5562600" y="4673915"/>
              <a:chExt cx="2247524" cy="1260167"/>
            </a:xfrm>
          </p:grpSpPr>
          <p:sp>
            <p:nvSpPr>
              <p:cNvPr id="17" name="椭圆 16"/>
              <p:cNvSpPr/>
              <p:nvPr/>
            </p:nvSpPr>
            <p:spPr>
              <a:xfrm>
                <a:off x="5562600" y="4673915"/>
                <a:ext cx="2247524" cy="1260167"/>
              </a:xfrm>
              <a:prstGeom prst="ellipse">
                <a:avLst/>
              </a:prstGeom>
              <a:gradFill>
                <a:gsLst>
                  <a:gs pos="0">
                    <a:srgbClr val="FFDBA7"/>
                  </a:gs>
                  <a:gs pos="70000">
                    <a:srgbClr val="FFCE33"/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2800" dirty="0" smtClean="0">
                    <a:solidFill>
                      <a:schemeClr val="tx1"/>
                    </a:solidFill>
                    <a:latin typeface="+mj-ea"/>
                    <a:ea typeface="+mj-ea"/>
                  </a:rPr>
                  <a:t>方案</a:t>
                </a:r>
                <a:endParaRPr lang="en-US" altLang="zh-CN" sz="2800" dirty="0" smtClean="0">
                  <a:solidFill>
                    <a:schemeClr val="tx1"/>
                  </a:solidFill>
                  <a:latin typeface="+mj-ea"/>
                  <a:ea typeface="+mj-ea"/>
                </a:endParaRPr>
              </a:p>
              <a:p>
                <a:pPr algn="ctr"/>
                <a:r>
                  <a:rPr lang="zh-CN" altLang="en-US" sz="2800" dirty="0" smtClean="0">
                    <a:solidFill>
                      <a:schemeClr val="tx1"/>
                    </a:solidFill>
                    <a:latin typeface="+mj-ea"/>
                    <a:ea typeface="+mj-ea"/>
                  </a:rPr>
                  <a:t>科学性</a:t>
                </a:r>
                <a:endParaRPr lang="zh-CN" altLang="en-US" sz="2800" dirty="0">
                  <a:solidFill>
                    <a:schemeClr val="tx1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18" name="WordArt 13"/>
              <p:cNvSpPr>
                <a:spLocks noChangeArrowheads="1" noChangeShapeType="1" noTextEdit="1"/>
              </p:cNvSpPr>
              <p:nvPr/>
            </p:nvSpPr>
            <p:spPr bwMode="auto">
              <a:xfrm rot="21190515">
                <a:off x="7334912" y="4813009"/>
                <a:ext cx="475212" cy="360101"/>
              </a:xfrm>
              <a:prstGeom prst="rect">
                <a:avLst/>
              </a:prstGeom>
              <a:noFill/>
            </p:spPr>
            <p:txBody>
              <a:bodyPr wrap="none" fromWordArt="1">
                <a:prstTxWarp prst="textSlantUp">
                  <a:avLst>
                    <a:gd name="adj" fmla="val 5889"/>
                  </a:avLst>
                </a:prstTxWarp>
              </a:bodyPr>
              <a:lstStyle/>
              <a:p>
                <a:pPr algn="ctr"/>
                <a:r>
                  <a:rPr lang="zh-CN" altLang="en-US" sz="4600" b="1" kern="10" cap="all" dirty="0">
                    <a:ln w="9000" cmpd="sng">
                      <a:noFill/>
                      <a:prstDash val="solid"/>
                    </a:ln>
                    <a:effectLst>
                      <a:reflection blurRad="12700" stA="28000" endPos="45000" dist="1000" dir="5400000" sy="-100000" algn="bl" rotWithShape="0"/>
                    </a:effectLst>
                    <a:latin typeface="宋体"/>
                    <a:ea typeface="宋体"/>
                  </a:rPr>
                  <a:t>？</a:t>
                </a:r>
              </a:p>
            </p:txBody>
          </p:sp>
        </p:grpSp>
        <p:sp>
          <p:nvSpPr>
            <p:cNvPr id="16" name="右箭头 15"/>
            <p:cNvSpPr/>
            <p:nvPr/>
          </p:nvSpPr>
          <p:spPr>
            <a:xfrm rot="20621921">
              <a:off x="5160238" y="4063043"/>
              <a:ext cx="342489" cy="260542"/>
            </a:xfrm>
            <a:prstGeom prst="rightArrow">
              <a:avLst/>
            </a:prstGeom>
            <a:solidFill>
              <a:srgbClr val="FFCE3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9" name="圆角矩形 18"/>
          <p:cNvSpPr/>
          <p:nvPr/>
        </p:nvSpPr>
        <p:spPr>
          <a:xfrm>
            <a:off x="6476160" y="4287248"/>
            <a:ext cx="4761913" cy="943200"/>
          </a:xfrm>
          <a:prstGeom prst="roundRect">
            <a:avLst>
              <a:gd name="adj" fmla="val 7852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226" tIns="58613" rIns="117226" bIns="58613" rtlCol="0" anchor="ctr"/>
          <a:lstStyle/>
          <a:p>
            <a:pPr algn="ctr">
              <a:lnSpc>
                <a:spcPct val="120000"/>
              </a:lnSpc>
            </a:pPr>
            <a:r>
              <a:rPr lang="zh-CN" altLang="zh-CN" sz="2000" dirty="0" smtClean="0">
                <a:latin typeface="+mj-ea"/>
                <a:ea typeface="+mj-ea"/>
              </a:rPr>
              <a:t>某些医疗器械，</a:t>
            </a:r>
            <a:r>
              <a:rPr lang="zh-CN" altLang="en-US" sz="2000" dirty="0" smtClean="0">
                <a:latin typeface="+mj-ea"/>
                <a:ea typeface="+mj-ea"/>
              </a:rPr>
              <a:t>平行对照</a:t>
            </a:r>
            <a:r>
              <a:rPr lang="zh-CN" altLang="zh-CN" sz="2000" dirty="0" smtClean="0">
                <a:latin typeface="+mj-ea"/>
                <a:ea typeface="+mj-ea"/>
              </a:rPr>
              <a:t>设计的</a:t>
            </a:r>
            <a:endParaRPr lang="en-US" altLang="zh-CN" sz="2000" dirty="0" smtClean="0">
              <a:latin typeface="+mj-ea"/>
              <a:ea typeface="+mj-ea"/>
            </a:endParaRPr>
          </a:p>
          <a:p>
            <a:pPr algn="ctr">
              <a:lnSpc>
                <a:spcPct val="120000"/>
              </a:lnSpc>
            </a:pPr>
            <a:r>
              <a:rPr lang="zh-CN" altLang="zh-CN" sz="2000" dirty="0" smtClean="0">
                <a:latin typeface="+mj-ea"/>
                <a:ea typeface="+mj-ea"/>
              </a:rPr>
              <a:t>可行性受到器械固有特征的挑战</a:t>
            </a:r>
            <a:endParaRPr lang="zh-CN" altLang="en-US" sz="2000" dirty="0">
              <a:latin typeface="+mj-ea"/>
              <a:ea typeface="+mj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9"/>
          <p:cNvSpPr>
            <a:spLocks noChangeArrowheads="1"/>
          </p:cNvSpPr>
          <p:nvPr/>
        </p:nvSpPr>
        <p:spPr bwMode="auto">
          <a:xfrm>
            <a:off x="1274069" y="1221059"/>
            <a:ext cx="7259222" cy="493827"/>
          </a:xfrm>
          <a:prstGeom prst="roundRect">
            <a:avLst>
              <a:gd name="adj" fmla="val 11028"/>
            </a:avLst>
          </a:prstGeom>
          <a:gradFill rotWithShape="1">
            <a:gsLst>
              <a:gs pos="0">
                <a:srgbClr val="FFFFFF">
                  <a:gamma/>
                  <a:tint val="0"/>
                  <a:invGamma/>
                  <a:alpha val="80000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1"/>
          </a:gradFill>
          <a:ln w="12700" algn="ctr">
            <a:noFill/>
            <a:round/>
            <a:headEnd/>
            <a:tailEnd/>
          </a:ln>
          <a:effectLst/>
        </p:spPr>
        <p:txBody>
          <a:bodyPr wrap="none" lIns="117226" tIns="58613" rIns="117226" bIns="58613" anchor="ctr"/>
          <a:lstStyle>
            <a:lvl1pPr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9pPr>
          </a:lstStyle>
          <a:p>
            <a:pPr eaLnBrk="1" latinLnBrk="1" hangingPunct="1">
              <a:defRPr/>
            </a:pPr>
            <a:r>
              <a:rPr lang="zh-CN" altLang="en-US" sz="2800" b="1" dirty="0" smtClean="0">
                <a:ln w="6350" cmpd="sng">
                  <a:noFill/>
                  <a:prstDash val="solid"/>
                  <a:miter lim="800000"/>
                </a:ln>
                <a:solidFill>
                  <a:srgbClr val="8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</a:rPr>
              <a:t>研究风险</a:t>
            </a:r>
            <a:endParaRPr lang="ko-KR" altLang="en-US" sz="2800" b="1" dirty="0" smtClean="0">
              <a:ln w="6350" cmpd="sng">
                <a:noFill/>
                <a:prstDash val="solid"/>
                <a:miter lim="800000"/>
              </a:ln>
              <a:solidFill>
                <a:srgbClr val="8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625388" y="1972121"/>
            <a:ext cx="6095207" cy="167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7226" tIns="58613" rIns="117226" bIns="58613"/>
          <a:lstStyle/>
          <a:p>
            <a:pPr marL="0" lvl="2" algn="just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</a:pPr>
            <a:r>
              <a:rPr lang="zh-CN" altLang="en-US" sz="2400" dirty="0" smtClean="0">
                <a:latin typeface="+mj-ea"/>
                <a:ea typeface="+mj-ea"/>
              </a:rPr>
              <a:t>           研究风险</a:t>
            </a:r>
            <a:r>
              <a:rPr lang="en-US" altLang="zh-CN" sz="2400" dirty="0" smtClean="0">
                <a:latin typeface="+mj-ea"/>
                <a:ea typeface="+mj-ea"/>
              </a:rPr>
              <a:t>＞</a:t>
            </a:r>
            <a:r>
              <a:rPr lang="zh-CN" altLang="en-US" sz="2400" dirty="0" smtClean="0">
                <a:latin typeface="+mj-ea"/>
                <a:ea typeface="+mj-ea"/>
              </a:rPr>
              <a:t>医疗风险</a:t>
            </a:r>
            <a:endParaRPr lang="en-US" altLang="zh-CN" sz="2400" dirty="0" smtClean="0">
              <a:latin typeface="+mj-ea"/>
              <a:ea typeface="+mj-ea"/>
            </a:endParaRPr>
          </a:p>
          <a:p>
            <a:pPr marL="0" lvl="2" algn="just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</a:pPr>
            <a:r>
              <a:rPr lang="zh-CN" altLang="en-US" sz="2400" dirty="0" smtClean="0">
                <a:latin typeface="+mj-ea"/>
                <a:ea typeface="+mj-ea"/>
              </a:rPr>
              <a:t>           医疗风险</a:t>
            </a:r>
            <a:r>
              <a:rPr lang="en-US" altLang="zh-CN" sz="2400" dirty="0" smtClean="0">
                <a:latin typeface="+mj-ea"/>
                <a:ea typeface="+mj-ea"/>
              </a:rPr>
              <a:t>＞</a:t>
            </a:r>
            <a:r>
              <a:rPr lang="zh-CN" altLang="en-US" sz="2400" dirty="0" smtClean="0">
                <a:latin typeface="+mj-ea"/>
                <a:ea typeface="+mj-ea"/>
              </a:rPr>
              <a:t>研究风险</a:t>
            </a:r>
            <a:endParaRPr lang="en-US" altLang="zh-CN" sz="2400" dirty="0">
              <a:latin typeface="+mj-ea"/>
              <a:ea typeface="+mj-ea"/>
            </a:endParaRPr>
          </a:p>
        </p:txBody>
      </p:sp>
      <p:grpSp>
        <p:nvGrpSpPr>
          <p:cNvPr id="3" name="组合 49"/>
          <p:cNvGrpSpPr/>
          <p:nvPr/>
        </p:nvGrpSpPr>
        <p:grpSpPr>
          <a:xfrm>
            <a:off x="3333297" y="3657721"/>
            <a:ext cx="3619165" cy="2843907"/>
            <a:chOff x="2509898" y="3581400"/>
            <a:chExt cx="2928958" cy="2718000"/>
          </a:xfrm>
        </p:grpSpPr>
        <p:sp>
          <p:nvSpPr>
            <p:cNvPr id="49" name="等腰三角形 48"/>
            <p:cNvSpPr/>
            <p:nvPr/>
          </p:nvSpPr>
          <p:spPr>
            <a:xfrm>
              <a:off x="3123094" y="4191000"/>
              <a:ext cx="1752600" cy="1447800"/>
            </a:xfrm>
            <a:prstGeom prst="triangle">
              <a:avLst/>
            </a:prstGeom>
            <a:noFill/>
            <a:ln w="28575">
              <a:solidFill>
                <a:srgbClr val="FFC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200"/>
            </a:p>
          </p:txBody>
        </p:sp>
        <p:sp>
          <p:nvSpPr>
            <p:cNvPr id="14" name="椭圆 13"/>
            <p:cNvSpPr/>
            <p:nvPr/>
          </p:nvSpPr>
          <p:spPr>
            <a:xfrm>
              <a:off x="3414698" y="3581400"/>
              <a:ext cx="1128958" cy="1295400"/>
            </a:xfrm>
            <a:prstGeom prst="ellipse">
              <a:avLst/>
            </a:prstGeom>
            <a:gradFill>
              <a:gsLst>
                <a:gs pos="0">
                  <a:srgbClr val="FFFFCC"/>
                </a:gs>
                <a:gs pos="60000">
                  <a:srgbClr val="FFFF99"/>
                </a:gs>
              </a:gsLst>
              <a:lin ang="5400000" scaled="0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dirty="0" smtClean="0">
                  <a:solidFill>
                    <a:schemeClr val="tx1"/>
                  </a:solidFill>
                  <a:latin typeface="+mj-ea"/>
                  <a:ea typeface="+mj-ea"/>
                </a:rPr>
                <a:t>责任</a:t>
              </a:r>
              <a:endParaRPr lang="en-US" altLang="zh-CN" sz="2200" dirty="0" smtClean="0">
                <a:solidFill>
                  <a:schemeClr val="tx1"/>
                </a:solidFill>
                <a:latin typeface="+mj-ea"/>
                <a:ea typeface="+mj-ea"/>
              </a:endParaRPr>
            </a:p>
            <a:p>
              <a:pPr algn="ctr"/>
              <a:r>
                <a:rPr lang="zh-CN" altLang="en-US" sz="2200" dirty="0" smtClean="0">
                  <a:solidFill>
                    <a:schemeClr val="tx1"/>
                  </a:solidFill>
                  <a:latin typeface="+mj-ea"/>
                  <a:ea typeface="+mj-ea"/>
                </a:rPr>
                <a:t>划分</a:t>
              </a:r>
              <a:endParaRPr lang="zh-CN" altLang="en-US" sz="22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15" name="椭圆 14"/>
            <p:cNvSpPr/>
            <p:nvPr/>
          </p:nvSpPr>
          <p:spPr>
            <a:xfrm>
              <a:off x="2509898" y="5004000"/>
              <a:ext cx="1128958" cy="1295400"/>
            </a:xfrm>
            <a:prstGeom prst="ellipse">
              <a:avLst/>
            </a:prstGeom>
            <a:gradFill>
              <a:gsLst>
                <a:gs pos="0">
                  <a:srgbClr val="FFFFCC"/>
                </a:gs>
                <a:gs pos="60000">
                  <a:srgbClr val="FFFF99"/>
                </a:gs>
              </a:gsLst>
              <a:lin ang="5400000" scaled="0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dirty="0" smtClean="0">
                  <a:solidFill>
                    <a:schemeClr val="tx1"/>
                  </a:solidFill>
                  <a:latin typeface="+mj-ea"/>
                  <a:ea typeface="+mj-ea"/>
                </a:rPr>
                <a:t>赔偿</a:t>
              </a:r>
              <a:endParaRPr lang="en-US" altLang="zh-CN" sz="2200" dirty="0" smtClean="0">
                <a:solidFill>
                  <a:schemeClr val="tx1"/>
                </a:solidFill>
                <a:latin typeface="+mj-ea"/>
                <a:ea typeface="+mj-ea"/>
              </a:endParaRPr>
            </a:p>
            <a:p>
              <a:pPr algn="ctr"/>
              <a:r>
                <a:rPr lang="zh-CN" altLang="en-US" sz="2200" dirty="0" smtClean="0">
                  <a:solidFill>
                    <a:schemeClr val="tx1"/>
                  </a:solidFill>
                  <a:latin typeface="+mj-ea"/>
                  <a:ea typeface="+mj-ea"/>
                </a:rPr>
                <a:t>补偿</a:t>
              </a:r>
              <a:endParaRPr lang="zh-CN" altLang="en-US" sz="22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4309898" y="5004000"/>
              <a:ext cx="1128958" cy="1295400"/>
            </a:xfrm>
            <a:prstGeom prst="ellipse">
              <a:avLst/>
            </a:prstGeom>
            <a:gradFill>
              <a:gsLst>
                <a:gs pos="0">
                  <a:srgbClr val="FFFFCC"/>
                </a:gs>
                <a:gs pos="60000">
                  <a:srgbClr val="FFFF99"/>
                </a:gs>
              </a:gsLst>
              <a:lin ang="5400000" scaled="0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dirty="0" smtClean="0">
                  <a:solidFill>
                    <a:schemeClr val="tx1"/>
                  </a:solidFill>
                  <a:latin typeface="+mj-ea"/>
                  <a:ea typeface="+mj-ea"/>
                </a:rPr>
                <a:t>知情</a:t>
              </a:r>
              <a:endParaRPr lang="en-US" altLang="zh-CN" sz="2200" dirty="0" smtClean="0">
                <a:solidFill>
                  <a:schemeClr val="tx1"/>
                </a:solidFill>
                <a:latin typeface="+mj-ea"/>
                <a:ea typeface="+mj-ea"/>
              </a:endParaRPr>
            </a:p>
            <a:p>
              <a:pPr algn="ctr"/>
              <a:r>
                <a:rPr lang="zh-CN" altLang="en-US" sz="2200" dirty="0" smtClean="0">
                  <a:solidFill>
                    <a:schemeClr val="tx1"/>
                  </a:solidFill>
                  <a:latin typeface="+mj-ea"/>
                  <a:ea typeface="+mj-ea"/>
                </a:rPr>
                <a:t>同意</a:t>
              </a:r>
              <a:endParaRPr lang="zh-CN" altLang="en-US" sz="22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7" name="组合 19"/>
          <p:cNvGrpSpPr/>
          <p:nvPr/>
        </p:nvGrpSpPr>
        <p:grpSpPr>
          <a:xfrm>
            <a:off x="6719411" y="4019903"/>
            <a:ext cx="4423424" cy="1981659"/>
            <a:chOff x="4876800" y="3733800"/>
            <a:chExt cx="3318000" cy="1981200"/>
          </a:xfrm>
        </p:grpSpPr>
        <p:sp>
          <p:nvSpPr>
            <p:cNvPr id="17" name="Text Box 4"/>
            <p:cNvSpPr txBox="1">
              <a:spLocks noChangeArrowheads="1"/>
            </p:cNvSpPr>
            <p:nvPr/>
          </p:nvSpPr>
          <p:spPr bwMode="auto">
            <a:xfrm>
              <a:off x="5756400" y="5105400"/>
              <a:ext cx="24384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 hangingPunct="0">
                <a:lnSpc>
                  <a:spcPct val="150000"/>
                </a:lnSpc>
                <a:buClr>
                  <a:srgbClr val="800000"/>
                </a:buClr>
                <a:buFont typeface="Wingdings" pitchFamily="2" charset="2"/>
                <a:buChar char="l"/>
              </a:pPr>
              <a:r>
                <a:rPr lang="zh-CN" altLang="en-US" sz="2200" dirty="0" smtClean="0">
                  <a:latin typeface="+mj-ea"/>
                  <a:ea typeface="+mj-ea"/>
                </a:rPr>
                <a:t>  如何告知？</a:t>
              </a:r>
              <a:endParaRPr lang="en-US" altLang="zh-CN" sz="2200" dirty="0" smtClean="0">
                <a:latin typeface="+mj-ea"/>
                <a:ea typeface="+mj-ea"/>
              </a:endParaRPr>
            </a:p>
          </p:txBody>
        </p:sp>
        <p:sp>
          <p:nvSpPr>
            <p:cNvPr id="18" name="Text Box 4"/>
            <p:cNvSpPr txBox="1">
              <a:spLocks noChangeArrowheads="1"/>
            </p:cNvSpPr>
            <p:nvPr/>
          </p:nvSpPr>
          <p:spPr bwMode="auto">
            <a:xfrm>
              <a:off x="4876800" y="3733800"/>
              <a:ext cx="24384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 hangingPunct="0">
                <a:lnSpc>
                  <a:spcPct val="150000"/>
                </a:lnSpc>
                <a:buClr>
                  <a:srgbClr val="800000"/>
                </a:buClr>
                <a:buFont typeface="Wingdings" pitchFamily="2" charset="2"/>
                <a:buChar char="l"/>
              </a:pPr>
              <a:r>
                <a:rPr lang="zh-CN" altLang="en-US" sz="2200" dirty="0" smtClean="0">
                  <a:latin typeface="+mj-ea"/>
                  <a:ea typeface="+mj-ea"/>
                </a:rPr>
                <a:t>  医院 </a:t>
              </a:r>
              <a:r>
                <a:rPr lang="en-US" altLang="zh-CN" sz="2200" dirty="0" smtClean="0">
                  <a:latin typeface="+mj-ea"/>
                  <a:ea typeface="+mj-ea"/>
                </a:rPr>
                <a:t>&amp; </a:t>
              </a:r>
              <a:r>
                <a:rPr lang="zh-CN" altLang="en-US" sz="2200" dirty="0" smtClean="0">
                  <a:latin typeface="+mj-ea"/>
                  <a:ea typeface="+mj-ea"/>
                </a:rPr>
                <a:t>申办方</a:t>
              </a:r>
              <a:endParaRPr lang="en-US" altLang="zh-CN" sz="2200" dirty="0" smtClean="0">
                <a:latin typeface="+mj-ea"/>
                <a:ea typeface="+mj-ea"/>
              </a:endParaRPr>
            </a:p>
          </p:txBody>
        </p:sp>
        <p:sp>
          <p:nvSpPr>
            <p:cNvPr id="19" name="Text Box 4"/>
            <p:cNvSpPr txBox="1">
              <a:spLocks noChangeArrowheads="1"/>
            </p:cNvSpPr>
            <p:nvPr/>
          </p:nvSpPr>
          <p:spPr bwMode="auto">
            <a:xfrm>
              <a:off x="5334000" y="4419600"/>
              <a:ext cx="24384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 hangingPunct="0">
                <a:lnSpc>
                  <a:spcPct val="150000"/>
                </a:lnSpc>
                <a:buClr>
                  <a:srgbClr val="800000"/>
                </a:buClr>
                <a:buFont typeface="Wingdings" pitchFamily="2" charset="2"/>
                <a:buChar char="l"/>
              </a:pPr>
              <a:r>
                <a:rPr lang="zh-CN" altLang="en-US" sz="2200" dirty="0" smtClean="0">
                  <a:latin typeface="+mj-ea"/>
                  <a:ea typeface="+mj-ea"/>
                </a:rPr>
                <a:t>  如何界定？</a:t>
              </a:r>
              <a:endParaRPr lang="en-US" altLang="zh-CN" sz="2200" dirty="0" smtClean="0">
                <a:latin typeface="+mj-ea"/>
                <a:ea typeface="+mj-ea"/>
              </a:endParaRPr>
            </a:p>
          </p:txBody>
        </p:sp>
      </p:grpSp>
      <p:pic>
        <p:nvPicPr>
          <p:cNvPr id="20" name="图片 19" descr="未标题-1 拷贝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23240" y="1929596"/>
            <a:ext cx="605307" cy="643140"/>
          </a:xfrm>
          <a:prstGeom prst="rect">
            <a:avLst/>
          </a:prstGeom>
        </p:spPr>
      </p:pic>
      <p:pic>
        <p:nvPicPr>
          <p:cNvPr id="21" name="图片 20" descr="未标题-2 拷贝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70990" y="2572538"/>
            <a:ext cx="523754" cy="102895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9"/>
          <p:cNvSpPr>
            <a:spLocks noChangeArrowheads="1"/>
          </p:cNvSpPr>
          <p:nvPr/>
        </p:nvSpPr>
        <p:spPr bwMode="auto">
          <a:xfrm>
            <a:off x="1274069" y="1221059"/>
            <a:ext cx="7259222" cy="493827"/>
          </a:xfrm>
          <a:prstGeom prst="roundRect">
            <a:avLst>
              <a:gd name="adj" fmla="val 11028"/>
            </a:avLst>
          </a:prstGeom>
          <a:gradFill rotWithShape="1">
            <a:gsLst>
              <a:gs pos="0">
                <a:srgbClr val="FFFFFF">
                  <a:gamma/>
                  <a:tint val="0"/>
                  <a:invGamma/>
                  <a:alpha val="80000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1"/>
          </a:gradFill>
          <a:ln w="12700" algn="ctr">
            <a:noFill/>
            <a:round/>
            <a:headEnd/>
            <a:tailEnd/>
          </a:ln>
          <a:effectLst/>
        </p:spPr>
        <p:txBody>
          <a:bodyPr wrap="none" lIns="117226" tIns="58613" rIns="117226" bIns="58613" anchor="ctr"/>
          <a:lstStyle>
            <a:lvl1pPr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9pPr>
          </a:lstStyle>
          <a:p>
            <a:pPr eaLnBrk="1" latinLnBrk="1" hangingPunct="1">
              <a:defRPr/>
            </a:pPr>
            <a:r>
              <a:rPr lang="zh-CN" altLang="en-US" sz="2800" b="1" dirty="0" smtClean="0">
                <a:ln w="6350" cmpd="sng">
                  <a:noFill/>
                  <a:prstDash val="solid"/>
                  <a:miter lim="800000"/>
                </a:ln>
                <a:solidFill>
                  <a:srgbClr val="8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</a:rPr>
              <a:t>项目质量</a:t>
            </a:r>
            <a:endParaRPr lang="ko-KR" altLang="en-US" sz="2800" b="1" dirty="0" smtClean="0">
              <a:ln w="6350" cmpd="sng">
                <a:noFill/>
                <a:prstDash val="solid"/>
                <a:miter lim="800000"/>
              </a:ln>
              <a:solidFill>
                <a:srgbClr val="8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14281" y="1905441"/>
            <a:ext cx="6095207" cy="91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7226" tIns="58613" rIns="117226" bIns="58613"/>
          <a:lstStyle/>
          <a:p>
            <a:pPr marL="0" lvl="2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400" dirty="0" smtClean="0">
                <a:latin typeface="+mj-ea"/>
                <a:ea typeface="+mj-ea"/>
              </a:rPr>
              <a:t>           准入门槛            </a:t>
            </a:r>
            <a:r>
              <a:rPr lang="en-US" altLang="zh-CN" sz="2400" dirty="0" smtClean="0">
                <a:latin typeface="+mj-ea"/>
                <a:ea typeface="+mj-ea"/>
              </a:rPr>
              <a:t>＞</a:t>
            </a:r>
          </a:p>
        </p:txBody>
      </p:sp>
      <p:grpSp>
        <p:nvGrpSpPr>
          <p:cNvPr id="3" name="组合 49"/>
          <p:cNvGrpSpPr/>
          <p:nvPr/>
        </p:nvGrpSpPr>
        <p:grpSpPr>
          <a:xfrm>
            <a:off x="3314566" y="3159175"/>
            <a:ext cx="3637896" cy="2842387"/>
            <a:chOff x="2495848" y="3581400"/>
            <a:chExt cx="2943008" cy="2718000"/>
          </a:xfrm>
        </p:grpSpPr>
        <p:sp>
          <p:nvSpPr>
            <p:cNvPr id="49" name="等腰三角形 48"/>
            <p:cNvSpPr/>
            <p:nvPr/>
          </p:nvSpPr>
          <p:spPr>
            <a:xfrm>
              <a:off x="3123094" y="4191000"/>
              <a:ext cx="1752600" cy="1447800"/>
            </a:xfrm>
            <a:prstGeom prst="triangle">
              <a:avLst/>
            </a:prstGeom>
            <a:noFill/>
            <a:ln w="28575">
              <a:solidFill>
                <a:srgbClr val="FFC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200"/>
            </a:p>
          </p:txBody>
        </p:sp>
        <p:sp>
          <p:nvSpPr>
            <p:cNvPr id="14" name="椭圆 13"/>
            <p:cNvSpPr/>
            <p:nvPr/>
          </p:nvSpPr>
          <p:spPr>
            <a:xfrm>
              <a:off x="3400648" y="3581400"/>
              <a:ext cx="1143008" cy="1295400"/>
            </a:xfrm>
            <a:prstGeom prst="ellipse">
              <a:avLst/>
            </a:prstGeom>
            <a:gradFill>
              <a:gsLst>
                <a:gs pos="0">
                  <a:srgbClr val="FFFFCC"/>
                </a:gs>
                <a:gs pos="60000">
                  <a:srgbClr val="FFFF99"/>
                </a:gs>
              </a:gsLst>
              <a:lin ang="5400000" scaled="0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dirty="0" smtClean="0">
                  <a:solidFill>
                    <a:schemeClr val="tx1"/>
                  </a:solidFill>
                  <a:latin typeface="+mj-ea"/>
                  <a:ea typeface="+mj-ea"/>
                </a:rPr>
                <a:t>项目</a:t>
              </a:r>
              <a:endParaRPr lang="en-US" altLang="zh-CN" sz="2200" dirty="0" smtClean="0">
                <a:solidFill>
                  <a:schemeClr val="tx1"/>
                </a:solidFill>
                <a:latin typeface="+mj-ea"/>
                <a:ea typeface="+mj-ea"/>
              </a:endParaRPr>
            </a:p>
            <a:p>
              <a:pPr algn="ctr"/>
              <a:r>
                <a:rPr lang="zh-CN" altLang="en-US" sz="2200" dirty="0" smtClean="0">
                  <a:solidFill>
                    <a:schemeClr val="tx1"/>
                  </a:solidFill>
                  <a:latin typeface="+mj-ea"/>
                  <a:ea typeface="+mj-ea"/>
                </a:rPr>
                <a:t>管理</a:t>
              </a:r>
            </a:p>
          </p:txBody>
        </p:sp>
        <p:sp>
          <p:nvSpPr>
            <p:cNvPr id="15" name="椭圆 14"/>
            <p:cNvSpPr/>
            <p:nvPr/>
          </p:nvSpPr>
          <p:spPr>
            <a:xfrm>
              <a:off x="2495848" y="5004000"/>
              <a:ext cx="1143008" cy="1295400"/>
            </a:xfrm>
            <a:prstGeom prst="ellipse">
              <a:avLst/>
            </a:prstGeom>
            <a:gradFill>
              <a:gsLst>
                <a:gs pos="0">
                  <a:srgbClr val="FFFFCC"/>
                </a:gs>
                <a:gs pos="60000">
                  <a:srgbClr val="FFFF99"/>
                </a:gs>
              </a:gsLst>
              <a:lin ang="5400000" scaled="0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dirty="0" smtClean="0">
                  <a:solidFill>
                    <a:schemeClr val="tx1"/>
                  </a:solidFill>
                  <a:latin typeface="+mj-ea"/>
                  <a:ea typeface="+mj-ea"/>
                </a:rPr>
                <a:t>知情</a:t>
              </a:r>
              <a:endParaRPr lang="en-US" altLang="zh-CN" sz="2200" dirty="0" smtClean="0">
                <a:solidFill>
                  <a:schemeClr val="tx1"/>
                </a:solidFill>
                <a:latin typeface="+mj-ea"/>
                <a:ea typeface="+mj-ea"/>
              </a:endParaRPr>
            </a:p>
            <a:p>
              <a:pPr algn="ctr"/>
              <a:r>
                <a:rPr lang="zh-CN" altLang="en-US" sz="2200" dirty="0" smtClean="0">
                  <a:solidFill>
                    <a:schemeClr val="tx1"/>
                  </a:solidFill>
                  <a:latin typeface="+mj-ea"/>
                  <a:ea typeface="+mj-ea"/>
                </a:rPr>
                <a:t>同意</a:t>
              </a:r>
            </a:p>
          </p:txBody>
        </p:sp>
        <p:sp>
          <p:nvSpPr>
            <p:cNvPr id="16" name="椭圆 15"/>
            <p:cNvSpPr/>
            <p:nvPr/>
          </p:nvSpPr>
          <p:spPr>
            <a:xfrm>
              <a:off x="4295848" y="5004000"/>
              <a:ext cx="1143008" cy="1295400"/>
            </a:xfrm>
            <a:prstGeom prst="ellipse">
              <a:avLst/>
            </a:prstGeom>
            <a:gradFill>
              <a:gsLst>
                <a:gs pos="0">
                  <a:srgbClr val="FFFFCC"/>
                </a:gs>
                <a:gs pos="60000">
                  <a:srgbClr val="FFFF99"/>
                </a:gs>
              </a:gsLst>
              <a:lin ang="5400000" scaled="0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dirty="0" smtClean="0">
                  <a:solidFill>
                    <a:schemeClr val="tx1"/>
                  </a:solidFill>
                  <a:latin typeface="+mj-ea"/>
                  <a:ea typeface="+mj-ea"/>
                </a:rPr>
                <a:t>试验</a:t>
              </a:r>
              <a:endParaRPr lang="en-US" altLang="zh-CN" sz="2200" dirty="0" smtClean="0">
                <a:solidFill>
                  <a:schemeClr val="tx1"/>
                </a:solidFill>
                <a:latin typeface="+mj-ea"/>
                <a:ea typeface="+mj-ea"/>
              </a:endParaRPr>
            </a:p>
            <a:p>
              <a:pPr algn="ctr"/>
              <a:r>
                <a:rPr lang="zh-CN" altLang="en-US" sz="2200" dirty="0" smtClean="0">
                  <a:solidFill>
                    <a:schemeClr val="tx1"/>
                  </a:solidFill>
                  <a:latin typeface="+mj-ea"/>
                  <a:ea typeface="+mj-ea"/>
                </a:rPr>
                <a:t>保险</a:t>
              </a:r>
            </a:p>
          </p:txBody>
        </p:sp>
      </p:grpSp>
      <p:grpSp>
        <p:nvGrpSpPr>
          <p:cNvPr id="7" name="组合 17"/>
          <p:cNvGrpSpPr/>
          <p:nvPr/>
        </p:nvGrpSpPr>
        <p:grpSpPr>
          <a:xfrm>
            <a:off x="6734152" y="3511585"/>
            <a:ext cx="4980112" cy="1981659"/>
            <a:chOff x="4876800" y="3733800"/>
            <a:chExt cx="3189393" cy="1981200"/>
          </a:xfrm>
        </p:grpSpPr>
        <p:sp>
          <p:nvSpPr>
            <p:cNvPr id="19" name="Text Box 4"/>
            <p:cNvSpPr txBox="1">
              <a:spLocks noChangeArrowheads="1"/>
            </p:cNvSpPr>
            <p:nvPr/>
          </p:nvSpPr>
          <p:spPr bwMode="auto">
            <a:xfrm>
              <a:off x="5627794" y="5105400"/>
              <a:ext cx="2438399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 hangingPunct="0">
                <a:lnSpc>
                  <a:spcPct val="150000"/>
                </a:lnSpc>
                <a:buClr>
                  <a:srgbClr val="800000"/>
                </a:buClr>
                <a:buFont typeface="Wingdings" pitchFamily="2" charset="2"/>
                <a:buChar char="l"/>
              </a:pPr>
              <a:r>
                <a:rPr lang="zh-CN" altLang="en-US" sz="2200" dirty="0" smtClean="0">
                  <a:latin typeface="+mj-ea"/>
                  <a:ea typeface="+mj-ea"/>
                </a:rPr>
                <a:t>  必要性？</a:t>
              </a:r>
              <a:endParaRPr lang="en-US" altLang="zh-CN" sz="2200" dirty="0" smtClean="0">
                <a:latin typeface="+mj-ea"/>
                <a:ea typeface="+mj-ea"/>
              </a:endParaRPr>
            </a:p>
          </p:txBody>
        </p:sp>
        <p:sp>
          <p:nvSpPr>
            <p:cNvPr id="20" name="Text Box 4"/>
            <p:cNvSpPr txBox="1">
              <a:spLocks noChangeArrowheads="1"/>
            </p:cNvSpPr>
            <p:nvPr/>
          </p:nvSpPr>
          <p:spPr bwMode="auto">
            <a:xfrm>
              <a:off x="4876800" y="3733800"/>
              <a:ext cx="24384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 hangingPunct="0">
                <a:lnSpc>
                  <a:spcPct val="150000"/>
                </a:lnSpc>
                <a:buClr>
                  <a:srgbClr val="800000"/>
                </a:buClr>
                <a:buFont typeface="Wingdings" pitchFamily="2" charset="2"/>
                <a:buChar char="l"/>
              </a:pPr>
              <a:r>
                <a:rPr lang="zh-CN" altLang="en-US" sz="2200" dirty="0" smtClean="0">
                  <a:latin typeface="+mj-ea"/>
                  <a:ea typeface="+mj-ea"/>
                </a:rPr>
                <a:t>  资料完整？递交及时？</a:t>
              </a:r>
              <a:endParaRPr lang="en-US" altLang="zh-CN" sz="2200" dirty="0" smtClean="0">
                <a:latin typeface="+mj-ea"/>
                <a:ea typeface="+mj-ea"/>
              </a:endParaRPr>
            </a:p>
          </p:txBody>
        </p:sp>
        <p:sp>
          <p:nvSpPr>
            <p:cNvPr id="21" name="Text Box 4"/>
            <p:cNvSpPr txBox="1">
              <a:spLocks noChangeArrowheads="1"/>
            </p:cNvSpPr>
            <p:nvPr/>
          </p:nvSpPr>
          <p:spPr bwMode="auto">
            <a:xfrm>
              <a:off x="5267153" y="4419600"/>
              <a:ext cx="2438399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 hangingPunct="0">
                <a:lnSpc>
                  <a:spcPct val="150000"/>
                </a:lnSpc>
                <a:buClr>
                  <a:srgbClr val="800000"/>
                </a:buClr>
                <a:buFont typeface="Wingdings" pitchFamily="2" charset="2"/>
                <a:buChar char="l"/>
              </a:pPr>
              <a:r>
                <a:rPr lang="zh-CN" altLang="en-US" sz="2200" dirty="0" smtClean="0">
                  <a:latin typeface="+mj-ea"/>
                  <a:ea typeface="+mj-ea"/>
                </a:rPr>
                <a:t>  文本质量？过程质量？</a:t>
              </a:r>
              <a:endParaRPr lang="en-US" altLang="zh-CN" sz="2200" dirty="0" smtClean="0">
                <a:latin typeface="+mj-ea"/>
                <a:ea typeface="+mj-ea"/>
              </a:endParaRPr>
            </a:p>
          </p:txBody>
        </p:sp>
      </p:grpSp>
      <p:pic>
        <p:nvPicPr>
          <p:cNvPr id="17" name="图片 16" descr="未标题-1 拷贝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66314" y="1929596"/>
            <a:ext cx="605307" cy="643140"/>
          </a:xfrm>
          <a:prstGeom prst="rect">
            <a:avLst/>
          </a:prstGeom>
        </p:spPr>
      </p:pic>
      <p:pic>
        <p:nvPicPr>
          <p:cNvPr id="18" name="图片 17" descr="未标题-2 拷贝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95008" y="1786720"/>
            <a:ext cx="523754" cy="102895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utoShape 59"/>
          <p:cNvSpPr>
            <a:spLocks noChangeArrowheads="1"/>
          </p:cNvSpPr>
          <p:nvPr/>
        </p:nvSpPr>
        <p:spPr bwMode="auto">
          <a:xfrm>
            <a:off x="609522" y="1200413"/>
            <a:ext cx="7259222" cy="493827"/>
          </a:xfrm>
          <a:prstGeom prst="roundRect">
            <a:avLst>
              <a:gd name="adj" fmla="val 11028"/>
            </a:avLst>
          </a:prstGeom>
          <a:gradFill rotWithShape="1">
            <a:gsLst>
              <a:gs pos="0">
                <a:srgbClr val="FFFFFF">
                  <a:gamma/>
                  <a:tint val="0"/>
                  <a:invGamma/>
                  <a:alpha val="80000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1"/>
          </a:gradFill>
          <a:ln w="12700" algn="ctr">
            <a:noFill/>
            <a:round/>
            <a:headEnd/>
            <a:tailEnd/>
          </a:ln>
          <a:effectLst/>
        </p:spPr>
        <p:txBody>
          <a:bodyPr wrap="none" lIns="117226" tIns="58613" rIns="117226" bIns="58613" anchor="ctr"/>
          <a:lstStyle>
            <a:lvl1pPr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9pPr>
          </a:lstStyle>
          <a:p>
            <a:pPr eaLnBrk="1" latinLnBrk="1" hangingPunct="1">
              <a:defRPr/>
            </a:pPr>
            <a:r>
              <a:rPr lang="zh-CN" altLang="en-US" sz="3200" b="1" dirty="0" smtClean="0">
                <a:ln w="6350" cmpd="sng">
                  <a:noFill/>
                  <a:prstDash val="solid"/>
                  <a:miter lim="800000"/>
                </a:ln>
                <a:solidFill>
                  <a:srgbClr val="8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</a:rPr>
              <a:t>伦理审查的问题</a:t>
            </a:r>
            <a:endParaRPr lang="ko-KR" altLang="en-US" sz="3200" b="1" dirty="0" smtClean="0">
              <a:ln w="6350" cmpd="sng">
                <a:noFill/>
                <a:prstDash val="solid"/>
                <a:miter lim="800000"/>
              </a:ln>
              <a:solidFill>
                <a:srgbClr val="8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ea"/>
              <a:ea typeface="+mj-ea"/>
            </a:endParaRPr>
          </a:p>
        </p:txBody>
      </p:sp>
      <p:grpSp>
        <p:nvGrpSpPr>
          <p:cNvPr id="4" name="组合 32"/>
          <p:cNvGrpSpPr/>
          <p:nvPr/>
        </p:nvGrpSpPr>
        <p:grpSpPr>
          <a:xfrm>
            <a:off x="2057739" y="1800630"/>
            <a:ext cx="5823417" cy="4544509"/>
            <a:chOff x="1021621" y="1571613"/>
            <a:chExt cx="4743008" cy="4371987"/>
          </a:xfrm>
        </p:grpSpPr>
        <p:sp>
          <p:nvSpPr>
            <p:cNvPr id="32" name="等腰三角形 31"/>
            <p:cNvSpPr/>
            <p:nvPr/>
          </p:nvSpPr>
          <p:spPr>
            <a:xfrm>
              <a:off x="2556000" y="2362200"/>
              <a:ext cx="1752600" cy="1447800"/>
            </a:xfrm>
            <a:prstGeom prst="triangle">
              <a:avLst/>
            </a:prstGeom>
            <a:noFill/>
            <a:ln w="28575">
              <a:solidFill>
                <a:srgbClr val="FFC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200"/>
            </a:p>
          </p:txBody>
        </p:sp>
        <p:grpSp>
          <p:nvGrpSpPr>
            <p:cNvPr id="5" name="组合 22"/>
            <p:cNvGrpSpPr/>
            <p:nvPr/>
          </p:nvGrpSpPr>
          <p:grpSpPr>
            <a:xfrm>
              <a:off x="1021621" y="3224400"/>
              <a:ext cx="4743008" cy="2719200"/>
              <a:chOff x="1402621" y="2514600"/>
              <a:chExt cx="4743008" cy="2719200"/>
            </a:xfrm>
          </p:grpSpPr>
          <p:sp>
            <p:nvSpPr>
              <p:cNvPr id="18" name="等腰三角形 17"/>
              <p:cNvSpPr/>
              <p:nvPr/>
            </p:nvSpPr>
            <p:spPr>
              <a:xfrm>
                <a:off x="3810000" y="3124200"/>
                <a:ext cx="1752600" cy="1447800"/>
              </a:xfrm>
              <a:prstGeom prst="triangle">
                <a:avLst/>
              </a:prstGeom>
              <a:noFill/>
              <a:ln w="28575">
                <a:solidFill>
                  <a:srgbClr val="FFC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200"/>
              </a:p>
            </p:txBody>
          </p:sp>
          <p:grpSp>
            <p:nvGrpSpPr>
              <p:cNvPr id="6" name="组合 49"/>
              <p:cNvGrpSpPr/>
              <p:nvPr/>
            </p:nvGrpSpPr>
            <p:grpSpPr>
              <a:xfrm>
                <a:off x="1402621" y="2514600"/>
                <a:ext cx="2943008" cy="2718000"/>
                <a:chOff x="2479021" y="3581400"/>
                <a:chExt cx="2943008" cy="2718000"/>
              </a:xfrm>
            </p:grpSpPr>
            <p:sp>
              <p:nvSpPr>
                <p:cNvPr id="49" name="等腰三角形 48"/>
                <p:cNvSpPr/>
                <p:nvPr/>
              </p:nvSpPr>
              <p:spPr>
                <a:xfrm>
                  <a:off x="3123094" y="4191000"/>
                  <a:ext cx="1752600" cy="1447800"/>
                </a:xfrm>
                <a:prstGeom prst="triangle">
                  <a:avLst/>
                </a:prstGeom>
                <a:noFill/>
                <a:ln w="28575">
                  <a:solidFill>
                    <a:srgbClr val="FFC000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200"/>
                </a:p>
              </p:txBody>
            </p:sp>
            <p:sp>
              <p:nvSpPr>
                <p:cNvPr id="14" name="椭圆 13"/>
                <p:cNvSpPr/>
                <p:nvPr/>
              </p:nvSpPr>
              <p:spPr>
                <a:xfrm>
                  <a:off x="3383821" y="3581400"/>
                  <a:ext cx="1143008" cy="1295400"/>
                </a:xfrm>
                <a:prstGeom prst="ellipse">
                  <a:avLst/>
                </a:prstGeom>
                <a:gradFill>
                  <a:gsLst>
                    <a:gs pos="0">
                      <a:srgbClr val="FFFFCC"/>
                    </a:gs>
                    <a:gs pos="60000">
                      <a:srgbClr val="FFFF99"/>
                    </a:gs>
                  </a:gsLst>
                  <a:lin ang="5400000" scaled="0"/>
                </a:gra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CN" altLang="en-US" sz="2200" dirty="0" smtClean="0">
                      <a:solidFill>
                        <a:schemeClr val="tx1"/>
                      </a:solidFill>
                      <a:latin typeface="+mj-ea"/>
                      <a:ea typeface="+mj-ea"/>
                    </a:rPr>
                    <a:t>责任划分</a:t>
                  </a:r>
                </a:p>
              </p:txBody>
            </p:sp>
            <p:sp>
              <p:nvSpPr>
                <p:cNvPr id="15" name="椭圆 14"/>
                <p:cNvSpPr/>
                <p:nvPr/>
              </p:nvSpPr>
              <p:spPr>
                <a:xfrm>
                  <a:off x="2479021" y="5004000"/>
                  <a:ext cx="1143008" cy="1295400"/>
                </a:xfrm>
                <a:prstGeom prst="ellipse">
                  <a:avLst/>
                </a:prstGeom>
                <a:gradFill>
                  <a:gsLst>
                    <a:gs pos="0">
                      <a:srgbClr val="FFFFCC"/>
                    </a:gs>
                    <a:gs pos="60000">
                      <a:srgbClr val="FFFF99"/>
                    </a:gs>
                  </a:gsLst>
                  <a:lin ang="5400000" scaled="0"/>
                </a:gra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CN" altLang="en-US" sz="2200" dirty="0" smtClean="0">
                      <a:solidFill>
                        <a:schemeClr val="tx1"/>
                      </a:solidFill>
                      <a:latin typeface="+mj-ea"/>
                      <a:ea typeface="+mj-ea"/>
                    </a:rPr>
                    <a:t>赔偿补偿</a:t>
                  </a:r>
                  <a:endParaRPr lang="zh-CN" altLang="en-US" sz="2200" dirty="0">
                    <a:solidFill>
                      <a:schemeClr val="tx1"/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16" name="椭圆 15"/>
                <p:cNvSpPr/>
                <p:nvPr/>
              </p:nvSpPr>
              <p:spPr>
                <a:xfrm>
                  <a:off x="4279021" y="5004000"/>
                  <a:ext cx="1143008" cy="1295400"/>
                </a:xfrm>
                <a:prstGeom prst="ellipse">
                  <a:avLst/>
                </a:prstGeom>
                <a:gradFill>
                  <a:gsLst>
                    <a:gs pos="0">
                      <a:srgbClr val="FFFFCC"/>
                    </a:gs>
                    <a:gs pos="60000">
                      <a:srgbClr val="FFFF99"/>
                    </a:gs>
                  </a:gsLst>
                  <a:lin ang="5400000" scaled="0"/>
                </a:gra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CN" altLang="en-US" sz="2200" dirty="0" smtClean="0">
                      <a:solidFill>
                        <a:schemeClr val="tx1"/>
                      </a:solidFill>
                      <a:latin typeface="+mj-ea"/>
                      <a:ea typeface="+mj-ea"/>
                    </a:rPr>
                    <a:t>知情</a:t>
                  </a:r>
                  <a:endParaRPr lang="en-US" altLang="zh-CN" sz="2200" dirty="0" smtClean="0">
                    <a:solidFill>
                      <a:schemeClr val="tx1"/>
                    </a:solidFill>
                    <a:latin typeface="+mj-ea"/>
                    <a:ea typeface="+mj-ea"/>
                  </a:endParaRPr>
                </a:p>
                <a:p>
                  <a:pPr algn="ctr"/>
                  <a:r>
                    <a:rPr lang="zh-CN" altLang="en-US" sz="2200" dirty="0" smtClean="0">
                      <a:solidFill>
                        <a:schemeClr val="tx1"/>
                      </a:solidFill>
                      <a:latin typeface="+mj-ea"/>
                      <a:ea typeface="+mj-ea"/>
                    </a:rPr>
                    <a:t>同意</a:t>
                  </a:r>
                  <a:endParaRPr lang="zh-CN" altLang="en-US" sz="2200" dirty="0">
                    <a:solidFill>
                      <a:schemeClr val="tx1"/>
                    </a:solidFill>
                    <a:latin typeface="+mj-ea"/>
                    <a:ea typeface="+mj-ea"/>
                  </a:endParaRPr>
                </a:p>
              </p:txBody>
            </p:sp>
          </p:grpSp>
          <p:sp>
            <p:nvSpPr>
              <p:cNvPr id="19" name="椭圆 18"/>
              <p:cNvSpPr/>
              <p:nvPr/>
            </p:nvSpPr>
            <p:spPr>
              <a:xfrm>
                <a:off x="4106221" y="2516400"/>
                <a:ext cx="1143008" cy="1295400"/>
              </a:xfrm>
              <a:prstGeom prst="ellipse">
                <a:avLst/>
              </a:prstGeom>
              <a:gradFill>
                <a:gsLst>
                  <a:gs pos="0">
                    <a:srgbClr val="FFFFCC"/>
                  </a:gs>
                  <a:gs pos="60000">
                    <a:srgbClr val="FFFF99"/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2200" dirty="0" smtClean="0">
                    <a:solidFill>
                      <a:schemeClr val="tx1"/>
                    </a:solidFill>
                    <a:latin typeface="+mj-ea"/>
                    <a:ea typeface="+mj-ea"/>
                  </a:rPr>
                  <a:t>项目管理</a:t>
                </a:r>
                <a:endParaRPr lang="zh-CN" altLang="en-US" sz="2200" dirty="0">
                  <a:solidFill>
                    <a:schemeClr val="tx1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20" name="椭圆 19"/>
              <p:cNvSpPr/>
              <p:nvPr/>
            </p:nvSpPr>
            <p:spPr>
              <a:xfrm>
                <a:off x="5002621" y="3938400"/>
                <a:ext cx="1143008" cy="1295400"/>
              </a:xfrm>
              <a:prstGeom prst="ellipse">
                <a:avLst/>
              </a:prstGeom>
              <a:gradFill>
                <a:gsLst>
                  <a:gs pos="0">
                    <a:srgbClr val="FFFFCC"/>
                  </a:gs>
                  <a:gs pos="60000">
                    <a:srgbClr val="FFFF99"/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2200" dirty="0" smtClean="0">
                    <a:solidFill>
                      <a:schemeClr val="tx1"/>
                    </a:solidFill>
                    <a:latin typeface="+mj-ea"/>
                    <a:ea typeface="+mj-ea"/>
                  </a:rPr>
                  <a:t>试验保险</a:t>
                </a:r>
                <a:endParaRPr lang="zh-CN" altLang="en-US" sz="2200" dirty="0">
                  <a:solidFill>
                    <a:schemeClr val="tx1"/>
                  </a:solidFill>
                  <a:latin typeface="+mj-ea"/>
                  <a:ea typeface="+mj-ea"/>
                </a:endParaRPr>
              </a:p>
            </p:txBody>
          </p:sp>
        </p:grpSp>
        <p:sp>
          <p:nvSpPr>
            <p:cNvPr id="30" name="椭圆 29"/>
            <p:cNvSpPr/>
            <p:nvPr/>
          </p:nvSpPr>
          <p:spPr>
            <a:xfrm>
              <a:off x="2790000" y="1571613"/>
              <a:ext cx="1296000" cy="1476386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769"/>
                </a:spcAft>
              </a:pPr>
              <a:r>
                <a:rPr lang="en-US" altLang="zh-CN" sz="2400" dirty="0" smtClean="0">
                  <a:solidFill>
                    <a:schemeClr val="bg1"/>
                  </a:solidFill>
                  <a:latin typeface="+mj-ea"/>
                  <a:ea typeface="+mj-ea"/>
                </a:rPr>
                <a:t>-</a:t>
              </a:r>
              <a:r>
                <a:rPr lang="zh-CN" altLang="en-US" sz="2400" dirty="0" smtClean="0">
                  <a:solidFill>
                    <a:schemeClr val="bg1"/>
                  </a:solidFill>
                  <a:latin typeface="+mj-ea"/>
                  <a:ea typeface="+mj-ea"/>
                </a:rPr>
                <a:t>风险</a:t>
              </a:r>
              <a:r>
                <a:rPr lang="en-US" altLang="zh-CN" sz="2400" dirty="0" smtClean="0">
                  <a:solidFill>
                    <a:schemeClr val="bg1"/>
                  </a:solidFill>
                  <a:latin typeface="+mj-ea"/>
                  <a:ea typeface="+mj-ea"/>
                </a:rPr>
                <a:t>-</a:t>
              </a:r>
            </a:p>
            <a:p>
              <a:pPr algn="ctr"/>
              <a:r>
                <a:rPr lang="en-US" altLang="zh-CN" sz="2400" dirty="0" smtClean="0">
                  <a:solidFill>
                    <a:schemeClr val="bg1"/>
                  </a:solidFill>
                  <a:latin typeface="+mj-ea"/>
                  <a:ea typeface="+mj-ea"/>
                </a:rPr>
                <a:t>-</a:t>
              </a:r>
              <a:r>
                <a:rPr lang="zh-CN" altLang="en-US" sz="2400" dirty="0" smtClean="0">
                  <a:solidFill>
                    <a:schemeClr val="bg1"/>
                  </a:solidFill>
                  <a:latin typeface="+mj-ea"/>
                  <a:ea typeface="+mj-ea"/>
                </a:rPr>
                <a:t>质量</a:t>
              </a:r>
              <a:r>
                <a:rPr lang="en-US" altLang="zh-CN" sz="2400" dirty="0" smtClean="0">
                  <a:solidFill>
                    <a:schemeClr val="bg1"/>
                  </a:solidFill>
                  <a:latin typeface="+mj-ea"/>
                  <a:ea typeface="+mj-ea"/>
                </a:rPr>
                <a:t>-</a:t>
              </a:r>
              <a:endParaRPr lang="zh-CN" altLang="en-US" sz="2400" dirty="0" smtClean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26" name="组合 21"/>
          <p:cNvGrpSpPr/>
          <p:nvPr/>
        </p:nvGrpSpPr>
        <p:grpSpPr>
          <a:xfrm>
            <a:off x="7738280" y="2215348"/>
            <a:ext cx="2238675" cy="1800656"/>
            <a:chOff x="5160238" y="3033673"/>
            <a:chExt cx="1730162" cy="1658488"/>
          </a:xfrm>
        </p:grpSpPr>
        <p:grpSp>
          <p:nvGrpSpPr>
            <p:cNvPr id="28" name="组合 34"/>
            <p:cNvGrpSpPr/>
            <p:nvPr/>
          </p:nvGrpSpPr>
          <p:grpSpPr>
            <a:xfrm>
              <a:off x="5486400" y="3033673"/>
              <a:ext cx="1404000" cy="1658488"/>
              <a:chOff x="5562600" y="4673915"/>
              <a:chExt cx="2247524" cy="1260167"/>
            </a:xfrm>
          </p:grpSpPr>
          <p:sp>
            <p:nvSpPr>
              <p:cNvPr id="31" name="椭圆 30"/>
              <p:cNvSpPr/>
              <p:nvPr/>
            </p:nvSpPr>
            <p:spPr>
              <a:xfrm>
                <a:off x="5562600" y="4673915"/>
                <a:ext cx="2247524" cy="1260167"/>
              </a:xfrm>
              <a:prstGeom prst="ellipse">
                <a:avLst/>
              </a:prstGeom>
              <a:gradFill>
                <a:gsLst>
                  <a:gs pos="0">
                    <a:srgbClr val="FFDBA7"/>
                  </a:gs>
                  <a:gs pos="70000">
                    <a:srgbClr val="FFCE33"/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2800" dirty="0" smtClean="0">
                    <a:solidFill>
                      <a:schemeClr val="tx1"/>
                    </a:solidFill>
                    <a:latin typeface="+mj-ea"/>
                    <a:ea typeface="+mj-ea"/>
                  </a:rPr>
                  <a:t>项目</a:t>
                </a:r>
                <a:endParaRPr lang="en-US" altLang="zh-CN" sz="2800" dirty="0" smtClean="0">
                  <a:solidFill>
                    <a:schemeClr val="tx1"/>
                  </a:solidFill>
                  <a:latin typeface="+mj-ea"/>
                  <a:ea typeface="+mj-ea"/>
                </a:endParaRPr>
              </a:p>
              <a:p>
                <a:pPr algn="ctr"/>
                <a:r>
                  <a:rPr lang="zh-CN" altLang="en-US" sz="2800" dirty="0" smtClean="0">
                    <a:solidFill>
                      <a:schemeClr val="tx1"/>
                    </a:solidFill>
                    <a:latin typeface="+mj-ea"/>
                    <a:ea typeface="+mj-ea"/>
                  </a:rPr>
                  <a:t>意义</a:t>
                </a:r>
                <a:endParaRPr lang="zh-CN" altLang="en-US" sz="2800" dirty="0">
                  <a:solidFill>
                    <a:schemeClr val="tx1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33" name="WordArt 13"/>
              <p:cNvSpPr>
                <a:spLocks noChangeArrowheads="1" noChangeShapeType="1" noTextEdit="1"/>
              </p:cNvSpPr>
              <p:nvPr/>
            </p:nvSpPr>
            <p:spPr bwMode="auto">
              <a:xfrm rot="21190515">
                <a:off x="7334912" y="4813009"/>
                <a:ext cx="475212" cy="360101"/>
              </a:xfrm>
              <a:prstGeom prst="rect">
                <a:avLst/>
              </a:prstGeom>
              <a:noFill/>
            </p:spPr>
            <p:txBody>
              <a:bodyPr wrap="none" fromWordArt="1">
                <a:prstTxWarp prst="textSlantUp">
                  <a:avLst>
                    <a:gd name="adj" fmla="val 5889"/>
                  </a:avLst>
                </a:prstTxWarp>
              </a:bodyPr>
              <a:lstStyle/>
              <a:p>
                <a:pPr algn="ctr"/>
                <a:r>
                  <a:rPr lang="zh-CN" altLang="en-US" sz="4600" b="1" kern="10" cap="all" dirty="0">
                    <a:ln w="9000" cmpd="sng">
                      <a:noFill/>
                      <a:prstDash val="solid"/>
                    </a:ln>
                    <a:effectLst>
                      <a:reflection blurRad="12700" stA="28000" endPos="45000" dist="1000" dir="5400000" sy="-100000" algn="bl" rotWithShape="0"/>
                    </a:effectLst>
                    <a:latin typeface="宋体"/>
                    <a:ea typeface="宋体"/>
                  </a:rPr>
                  <a:t>？</a:t>
                </a:r>
              </a:p>
            </p:txBody>
          </p:sp>
        </p:grpSp>
        <p:sp>
          <p:nvSpPr>
            <p:cNvPr id="29" name="右箭头 28"/>
            <p:cNvSpPr/>
            <p:nvPr/>
          </p:nvSpPr>
          <p:spPr>
            <a:xfrm rot="20621921">
              <a:off x="5160238" y="4063043"/>
              <a:ext cx="342489" cy="260542"/>
            </a:xfrm>
            <a:prstGeom prst="rightArrow">
              <a:avLst/>
            </a:prstGeom>
            <a:solidFill>
              <a:srgbClr val="FFCE3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7"/>
          <p:cNvGrpSpPr/>
          <p:nvPr/>
        </p:nvGrpSpPr>
        <p:grpSpPr>
          <a:xfrm>
            <a:off x="1523802" y="2743835"/>
            <a:ext cx="9041223" cy="1219482"/>
            <a:chOff x="1143000" y="2743200"/>
            <a:chExt cx="6781800" cy="1219200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143000" y="2743200"/>
              <a:ext cx="6781800" cy="1219200"/>
              <a:chOff x="1344" y="1680"/>
              <a:chExt cx="2928" cy="448"/>
            </a:xfrm>
          </p:grpSpPr>
          <p:sp>
            <p:nvSpPr>
              <p:cNvPr id="6" name="Freeform 8"/>
              <p:cNvSpPr>
                <a:spLocks/>
              </p:cNvSpPr>
              <p:nvPr/>
            </p:nvSpPr>
            <p:spPr bwMode="gray">
              <a:xfrm>
                <a:off x="1440" y="1938"/>
                <a:ext cx="2736" cy="190"/>
              </a:xfrm>
              <a:custGeom>
                <a:avLst/>
                <a:gdLst>
                  <a:gd name="T0" fmla="*/ 50584104 w 1120"/>
                  <a:gd name="T1" fmla="*/ 8 h 252"/>
                  <a:gd name="T2" fmla="*/ 50395124 w 1120"/>
                  <a:gd name="T3" fmla="*/ 8 h 252"/>
                  <a:gd name="T4" fmla="*/ 49676260 w 1120"/>
                  <a:gd name="T5" fmla="*/ 8 h 252"/>
                  <a:gd name="T6" fmla="*/ 48512288 w 1120"/>
                  <a:gd name="T7" fmla="*/ 8 h 252"/>
                  <a:gd name="T8" fmla="*/ 46882766 w 1120"/>
                  <a:gd name="T9" fmla="*/ 8 h 252"/>
                  <a:gd name="T10" fmla="*/ 44793518 w 1120"/>
                  <a:gd name="T11" fmla="*/ 8 h 252"/>
                  <a:gd name="T12" fmla="*/ 42358753 w 1120"/>
                  <a:gd name="T13" fmla="*/ 8 h 252"/>
                  <a:gd name="T14" fmla="*/ 39564839 w 1120"/>
                  <a:gd name="T15" fmla="*/ 8 h 252"/>
                  <a:gd name="T16" fmla="*/ 36402181 w 1120"/>
                  <a:gd name="T17" fmla="*/ 6 h 252"/>
                  <a:gd name="T18" fmla="*/ 32965356 w 1120"/>
                  <a:gd name="T19" fmla="*/ 6 h 252"/>
                  <a:gd name="T20" fmla="*/ 29173125 w 1120"/>
                  <a:gd name="T21" fmla="*/ 6 h 252"/>
                  <a:gd name="T22" fmla="*/ 25102584 w 1120"/>
                  <a:gd name="T23" fmla="*/ 6 h 252"/>
                  <a:gd name="T24" fmla="*/ 21038219 w 1120"/>
                  <a:gd name="T25" fmla="*/ 6 h 252"/>
                  <a:gd name="T26" fmla="*/ 17339847 w 1120"/>
                  <a:gd name="T27" fmla="*/ 6 h 252"/>
                  <a:gd name="T28" fmla="*/ 13904175 w 1120"/>
                  <a:gd name="T29" fmla="*/ 6 h 252"/>
                  <a:gd name="T30" fmla="*/ 10737940 w 1120"/>
                  <a:gd name="T31" fmla="*/ 8 h 252"/>
                  <a:gd name="T32" fmla="*/ 8045134 w 1120"/>
                  <a:gd name="T33" fmla="*/ 8 h 252"/>
                  <a:gd name="T34" fmla="*/ 5691769 w 1120"/>
                  <a:gd name="T35" fmla="*/ 8 h 252"/>
                  <a:gd name="T36" fmla="*/ 3702047 w 1120"/>
                  <a:gd name="T37" fmla="*/ 8 h 252"/>
                  <a:gd name="T38" fmla="*/ 2072446 w 1120"/>
                  <a:gd name="T39" fmla="*/ 8 h 252"/>
                  <a:gd name="T40" fmla="*/ 908059 w 1120"/>
                  <a:gd name="T41" fmla="*/ 8 h 252"/>
                  <a:gd name="T42" fmla="*/ 278803 w 1120"/>
                  <a:gd name="T43" fmla="*/ 8 h 252"/>
                  <a:gd name="T44" fmla="*/ 0 w 1120"/>
                  <a:gd name="T45" fmla="*/ 8 h 252"/>
                  <a:gd name="T46" fmla="*/ 0 w 1120"/>
                  <a:gd name="T47" fmla="*/ 2 h 252"/>
                  <a:gd name="T48" fmla="*/ 25291544 w 1120"/>
                  <a:gd name="T49" fmla="*/ 0 h 252"/>
                  <a:gd name="T50" fmla="*/ 50584104 w 1120"/>
                  <a:gd name="T51" fmla="*/ 2 h 252"/>
                  <a:gd name="T52" fmla="*/ 50584104 w 1120"/>
                  <a:gd name="T53" fmla="*/ 8 h 252"/>
                  <a:gd name="T54" fmla="*/ 50584104 w 1120"/>
                  <a:gd name="T55" fmla="*/ 8 h 252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1120"/>
                  <a:gd name="T85" fmla="*/ 0 h 252"/>
                  <a:gd name="T86" fmla="*/ 1120 w 1120"/>
                  <a:gd name="T87" fmla="*/ 252 h 252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1120" h="252">
                    <a:moveTo>
                      <a:pt x="1120" y="252"/>
                    </a:moveTo>
                    <a:lnTo>
                      <a:pt x="1116" y="250"/>
                    </a:lnTo>
                    <a:lnTo>
                      <a:pt x="1100" y="246"/>
                    </a:lnTo>
                    <a:lnTo>
                      <a:pt x="1074" y="240"/>
                    </a:lnTo>
                    <a:lnTo>
                      <a:pt x="1038" y="232"/>
                    </a:lnTo>
                    <a:lnTo>
                      <a:pt x="992" y="222"/>
                    </a:lnTo>
                    <a:lnTo>
                      <a:pt x="938" y="212"/>
                    </a:lnTo>
                    <a:lnTo>
                      <a:pt x="876" y="204"/>
                    </a:lnTo>
                    <a:lnTo>
                      <a:pt x="806" y="196"/>
                    </a:lnTo>
                    <a:lnTo>
                      <a:pt x="730" y="190"/>
                    </a:lnTo>
                    <a:lnTo>
                      <a:pt x="646" y="184"/>
                    </a:lnTo>
                    <a:lnTo>
                      <a:pt x="556" y="184"/>
                    </a:lnTo>
                    <a:lnTo>
                      <a:pt x="466" y="184"/>
                    </a:lnTo>
                    <a:lnTo>
                      <a:pt x="384" y="190"/>
                    </a:lnTo>
                    <a:lnTo>
                      <a:pt x="308" y="196"/>
                    </a:lnTo>
                    <a:lnTo>
                      <a:pt x="238" y="204"/>
                    </a:lnTo>
                    <a:lnTo>
                      <a:pt x="178" y="212"/>
                    </a:lnTo>
                    <a:lnTo>
                      <a:pt x="126" y="222"/>
                    </a:lnTo>
                    <a:lnTo>
                      <a:pt x="82" y="232"/>
                    </a:lnTo>
                    <a:lnTo>
                      <a:pt x="46" y="240"/>
                    </a:lnTo>
                    <a:lnTo>
                      <a:pt x="20" y="246"/>
                    </a:lnTo>
                    <a:lnTo>
                      <a:pt x="6" y="250"/>
                    </a:lnTo>
                    <a:lnTo>
                      <a:pt x="0" y="252"/>
                    </a:lnTo>
                    <a:lnTo>
                      <a:pt x="0" y="62"/>
                    </a:lnTo>
                    <a:lnTo>
                      <a:pt x="560" y="0"/>
                    </a:lnTo>
                    <a:lnTo>
                      <a:pt x="1120" y="62"/>
                    </a:lnTo>
                    <a:lnTo>
                      <a:pt x="1120" y="252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zh-CN" altLang="zh-CN" kern="0" dirty="0" smtClean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7" name="Rectangle 9"/>
              <p:cNvSpPr>
                <a:spLocks noChangeArrowheads="1"/>
              </p:cNvSpPr>
              <p:nvPr/>
            </p:nvSpPr>
            <p:spPr bwMode="gray">
              <a:xfrm>
                <a:off x="1344" y="1680"/>
                <a:ext cx="2928" cy="393"/>
              </a:xfrm>
              <a:prstGeom prst="rect">
                <a:avLst/>
              </a:prstGeom>
              <a:gradFill>
                <a:gsLst>
                  <a:gs pos="0">
                    <a:srgbClr val="FFFFCC"/>
                  </a:gs>
                  <a:gs pos="50000">
                    <a:srgbClr val="FFFF99"/>
                  </a:gs>
                  <a:gs pos="100000">
                    <a:srgbClr val="FFFF66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zh-CN" altLang="zh-CN" kern="0" dirty="0" smtClean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10" name="Text Box 18"/>
            <p:cNvSpPr txBox="1">
              <a:spLocks noChangeArrowheads="1"/>
            </p:cNvSpPr>
            <p:nvPr/>
          </p:nvSpPr>
          <p:spPr bwMode="auto">
            <a:xfrm>
              <a:off x="1195990" y="2981980"/>
              <a:ext cx="6658941" cy="584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latinLnBrk="1">
                <a:defRPr/>
              </a:pPr>
              <a:r>
                <a:rPr kumimoji="1" lang="zh-CN" alt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+mj-ea"/>
                  <a:ea typeface="+mj-ea"/>
                </a:rPr>
                <a:t>体外诊断试剂临床试验的伦理审查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4"/>
          <p:cNvSpPr txBox="1">
            <a:spLocks noChangeArrowheads="1"/>
          </p:cNvSpPr>
          <p:nvPr/>
        </p:nvSpPr>
        <p:spPr bwMode="auto">
          <a:xfrm>
            <a:off x="812694" y="1914969"/>
            <a:ext cx="10666611" cy="3229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7226" tIns="58613" rIns="117226" bIns="58613"/>
          <a:lstStyle/>
          <a:p>
            <a:pPr algn="just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l"/>
            </a:pPr>
            <a:r>
              <a:rPr lang="zh-CN" altLang="en-US" sz="2200" dirty="0" smtClean="0">
                <a:latin typeface="+mj-ea"/>
                <a:ea typeface="+mj-ea"/>
              </a:rPr>
              <a:t>  </a:t>
            </a:r>
            <a:r>
              <a:rPr lang="en-US" altLang="zh-CN" sz="2200" dirty="0" smtClean="0">
                <a:latin typeface="+mj-ea"/>
                <a:ea typeface="+mj-ea"/>
              </a:rPr>
              <a:t>2014</a:t>
            </a:r>
            <a:r>
              <a:rPr lang="zh-CN" altLang="en-US" sz="2200" dirty="0" smtClean="0">
                <a:latin typeface="+mj-ea"/>
                <a:ea typeface="+mj-ea"/>
              </a:rPr>
              <a:t>年</a:t>
            </a:r>
            <a:r>
              <a:rPr lang="en-US" altLang="zh-CN" sz="2200" dirty="0" smtClean="0">
                <a:latin typeface="+mj-ea"/>
                <a:ea typeface="+mj-ea"/>
              </a:rPr>
              <a:t>9</a:t>
            </a:r>
            <a:r>
              <a:rPr lang="zh-CN" altLang="en-US" sz="2200" dirty="0" smtClean="0">
                <a:latin typeface="+mj-ea"/>
                <a:ea typeface="+mj-ea"/>
              </a:rPr>
              <a:t>月国家食药监局发布</a:t>
            </a:r>
            <a:endParaRPr lang="en-US" altLang="zh-CN" sz="2200" dirty="0" smtClean="0">
              <a:latin typeface="+mj-ea"/>
              <a:ea typeface="+mj-ea"/>
            </a:endParaRPr>
          </a:p>
          <a:p>
            <a:pPr algn="just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l"/>
            </a:pPr>
            <a:r>
              <a:rPr lang="en-US" altLang="zh-CN" sz="2200" dirty="0" smtClean="0">
                <a:latin typeface="+mj-ea"/>
                <a:ea typeface="+mj-ea"/>
              </a:rPr>
              <a:t>  </a:t>
            </a:r>
            <a:r>
              <a:rPr lang="zh-CN" altLang="en-US" sz="2200" dirty="0" smtClean="0">
                <a:latin typeface="+mj-ea"/>
                <a:ea typeface="+mj-ea"/>
              </a:rPr>
              <a:t>根据</a:t>
            </a:r>
            <a:r>
              <a:rPr lang="en-US" altLang="zh-CN" sz="2200" dirty="0" smtClean="0">
                <a:latin typeface="+mj-ea"/>
                <a:ea typeface="+mj-ea"/>
              </a:rPr>
              <a:t>《</a:t>
            </a:r>
            <a:r>
              <a:rPr lang="zh-CN" altLang="en-US" sz="2200" dirty="0" smtClean="0">
                <a:latin typeface="+mj-ea"/>
                <a:ea typeface="+mj-ea"/>
              </a:rPr>
              <a:t>体外诊断试剂注册管理办法</a:t>
            </a:r>
            <a:r>
              <a:rPr lang="en-US" altLang="zh-CN" sz="2200" dirty="0" smtClean="0">
                <a:latin typeface="+mj-ea"/>
                <a:ea typeface="+mj-ea"/>
              </a:rPr>
              <a:t>》</a:t>
            </a:r>
            <a:r>
              <a:rPr lang="zh-CN" altLang="en-US" sz="2200" dirty="0" smtClean="0">
                <a:latin typeface="+mj-ea"/>
                <a:ea typeface="+mj-ea"/>
              </a:rPr>
              <a:t>制定发布</a:t>
            </a:r>
          </a:p>
          <a:p>
            <a:pPr algn="just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l"/>
            </a:pPr>
            <a:r>
              <a:rPr lang="en-US" altLang="zh-CN" sz="2200" dirty="0" smtClean="0">
                <a:latin typeface="+mj-ea"/>
                <a:ea typeface="+mj-ea"/>
              </a:rPr>
              <a:t>  </a:t>
            </a:r>
            <a:r>
              <a:rPr lang="zh-CN" altLang="en-US" sz="2200" dirty="0" smtClean="0">
                <a:latin typeface="+mj-ea"/>
                <a:ea typeface="+mj-ea"/>
              </a:rPr>
              <a:t>基本伦理原则</a:t>
            </a:r>
            <a:endParaRPr lang="en-US" altLang="zh-CN" sz="2200" dirty="0" smtClean="0">
              <a:latin typeface="+mj-ea"/>
              <a:ea typeface="+mj-ea"/>
            </a:endParaRPr>
          </a:p>
          <a:p>
            <a:pPr algn="just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l"/>
            </a:pPr>
            <a:r>
              <a:rPr lang="en-US" altLang="zh-CN" sz="2200" dirty="0" smtClean="0">
                <a:latin typeface="+mj-ea"/>
                <a:ea typeface="+mj-ea"/>
              </a:rPr>
              <a:t>  </a:t>
            </a:r>
            <a:r>
              <a:rPr lang="zh-CN" altLang="en-US" sz="2200" dirty="0" smtClean="0">
                <a:latin typeface="+mj-ea"/>
                <a:ea typeface="+mj-ea"/>
              </a:rPr>
              <a:t>方案设计原则</a:t>
            </a:r>
            <a:endParaRPr lang="en-US" altLang="zh-CN" sz="2200" dirty="0" smtClean="0">
              <a:latin typeface="+mj-ea"/>
              <a:ea typeface="+mj-ea"/>
            </a:endParaRPr>
          </a:p>
        </p:txBody>
      </p:sp>
      <p:sp>
        <p:nvSpPr>
          <p:cNvPr id="4" name="AutoShape 59"/>
          <p:cNvSpPr>
            <a:spLocks noChangeArrowheads="1"/>
          </p:cNvSpPr>
          <p:nvPr/>
        </p:nvSpPr>
        <p:spPr bwMode="auto">
          <a:xfrm>
            <a:off x="609521" y="1221059"/>
            <a:ext cx="8228529" cy="493827"/>
          </a:xfrm>
          <a:prstGeom prst="roundRect">
            <a:avLst>
              <a:gd name="adj" fmla="val 11028"/>
            </a:avLst>
          </a:prstGeom>
          <a:gradFill rotWithShape="1">
            <a:gsLst>
              <a:gs pos="0">
                <a:srgbClr val="FFFFFF">
                  <a:gamma/>
                  <a:tint val="0"/>
                  <a:invGamma/>
                  <a:alpha val="80000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1"/>
          </a:gradFill>
          <a:ln w="12700" algn="ctr">
            <a:noFill/>
            <a:round/>
            <a:headEnd/>
            <a:tailEnd/>
          </a:ln>
          <a:effectLst/>
        </p:spPr>
        <p:txBody>
          <a:bodyPr wrap="none" lIns="117226" tIns="58613" rIns="117226" bIns="58613" anchor="ctr"/>
          <a:lstStyle>
            <a:lvl1pPr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9pPr>
          </a:lstStyle>
          <a:p>
            <a:pPr eaLnBrk="1" latinLnBrk="1" hangingPunct="1">
              <a:defRPr/>
            </a:pPr>
            <a:r>
              <a:rPr lang="en-US" altLang="zh-CN" sz="2800" dirty="0" smtClean="0">
                <a:ln w="6350" cmpd="sng">
                  <a:noFill/>
                  <a:prstDash val="solid"/>
                  <a:miter lim="800000"/>
                </a:ln>
                <a:solidFill>
                  <a:srgbClr val="8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</a:rPr>
              <a:t>《</a:t>
            </a:r>
            <a:r>
              <a:rPr lang="zh-CN" altLang="en-US" sz="2800" dirty="0" smtClean="0">
                <a:ln w="6350" cmpd="sng">
                  <a:noFill/>
                  <a:prstDash val="solid"/>
                  <a:miter lim="800000"/>
                </a:ln>
                <a:solidFill>
                  <a:srgbClr val="8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</a:rPr>
              <a:t>体外诊断试剂</a:t>
            </a:r>
            <a:r>
              <a:rPr lang="zh-CN" altLang="zh-CN" sz="2800" dirty="0" smtClean="0">
                <a:ln w="6350" cmpd="sng">
                  <a:noFill/>
                  <a:prstDash val="solid"/>
                  <a:miter lim="800000"/>
                </a:ln>
                <a:solidFill>
                  <a:srgbClr val="8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</a:rPr>
              <a:t>临床试验技术指导原则</a:t>
            </a:r>
            <a:r>
              <a:rPr lang="en-US" altLang="zh-CN" sz="2800" dirty="0" smtClean="0">
                <a:ln w="6350" cmpd="sng">
                  <a:noFill/>
                  <a:prstDash val="solid"/>
                  <a:miter lim="800000"/>
                </a:ln>
                <a:solidFill>
                  <a:srgbClr val="8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</a:rPr>
              <a:t>》</a:t>
            </a:r>
            <a:endParaRPr lang="ko-KR" altLang="en-US" sz="2800" dirty="0" smtClean="0">
              <a:ln w="6350" cmpd="sng">
                <a:noFill/>
                <a:prstDash val="solid"/>
                <a:miter lim="800000"/>
              </a:ln>
              <a:solidFill>
                <a:srgbClr val="8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ea"/>
              <a:ea typeface="+mj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523802" y="2743835"/>
            <a:ext cx="9041223" cy="1219482"/>
            <a:chOff x="1344" y="1680"/>
            <a:chExt cx="2928" cy="448"/>
          </a:xfrm>
        </p:grpSpPr>
        <p:sp>
          <p:nvSpPr>
            <p:cNvPr id="9" name="Freeform 8"/>
            <p:cNvSpPr>
              <a:spLocks/>
            </p:cNvSpPr>
            <p:nvPr/>
          </p:nvSpPr>
          <p:spPr bwMode="gray">
            <a:xfrm>
              <a:off x="1440" y="1938"/>
              <a:ext cx="2736" cy="190"/>
            </a:xfrm>
            <a:custGeom>
              <a:avLst/>
              <a:gdLst>
                <a:gd name="T0" fmla="*/ 50584104 w 1120"/>
                <a:gd name="T1" fmla="*/ 8 h 252"/>
                <a:gd name="T2" fmla="*/ 50395124 w 1120"/>
                <a:gd name="T3" fmla="*/ 8 h 252"/>
                <a:gd name="T4" fmla="*/ 49676260 w 1120"/>
                <a:gd name="T5" fmla="*/ 8 h 252"/>
                <a:gd name="T6" fmla="*/ 48512288 w 1120"/>
                <a:gd name="T7" fmla="*/ 8 h 252"/>
                <a:gd name="T8" fmla="*/ 46882766 w 1120"/>
                <a:gd name="T9" fmla="*/ 8 h 252"/>
                <a:gd name="T10" fmla="*/ 44793518 w 1120"/>
                <a:gd name="T11" fmla="*/ 8 h 252"/>
                <a:gd name="T12" fmla="*/ 42358753 w 1120"/>
                <a:gd name="T13" fmla="*/ 8 h 252"/>
                <a:gd name="T14" fmla="*/ 39564839 w 1120"/>
                <a:gd name="T15" fmla="*/ 8 h 252"/>
                <a:gd name="T16" fmla="*/ 36402181 w 1120"/>
                <a:gd name="T17" fmla="*/ 6 h 252"/>
                <a:gd name="T18" fmla="*/ 32965356 w 1120"/>
                <a:gd name="T19" fmla="*/ 6 h 252"/>
                <a:gd name="T20" fmla="*/ 29173125 w 1120"/>
                <a:gd name="T21" fmla="*/ 6 h 252"/>
                <a:gd name="T22" fmla="*/ 25102584 w 1120"/>
                <a:gd name="T23" fmla="*/ 6 h 252"/>
                <a:gd name="T24" fmla="*/ 21038219 w 1120"/>
                <a:gd name="T25" fmla="*/ 6 h 252"/>
                <a:gd name="T26" fmla="*/ 17339847 w 1120"/>
                <a:gd name="T27" fmla="*/ 6 h 252"/>
                <a:gd name="T28" fmla="*/ 13904175 w 1120"/>
                <a:gd name="T29" fmla="*/ 6 h 252"/>
                <a:gd name="T30" fmla="*/ 10737940 w 1120"/>
                <a:gd name="T31" fmla="*/ 8 h 252"/>
                <a:gd name="T32" fmla="*/ 8045134 w 1120"/>
                <a:gd name="T33" fmla="*/ 8 h 252"/>
                <a:gd name="T34" fmla="*/ 5691769 w 1120"/>
                <a:gd name="T35" fmla="*/ 8 h 252"/>
                <a:gd name="T36" fmla="*/ 3702047 w 1120"/>
                <a:gd name="T37" fmla="*/ 8 h 252"/>
                <a:gd name="T38" fmla="*/ 2072446 w 1120"/>
                <a:gd name="T39" fmla="*/ 8 h 252"/>
                <a:gd name="T40" fmla="*/ 908059 w 1120"/>
                <a:gd name="T41" fmla="*/ 8 h 252"/>
                <a:gd name="T42" fmla="*/ 278803 w 1120"/>
                <a:gd name="T43" fmla="*/ 8 h 252"/>
                <a:gd name="T44" fmla="*/ 0 w 1120"/>
                <a:gd name="T45" fmla="*/ 8 h 252"/>
                <a:gd name="T46" fmla="*/ 0 w 1120"/>
                <a:gd name="T47" fmla="*/ 2 h 252"/>
                <a:gd name="T48" fmla="*/ 25291544 w 1120"/>
                <a:gd name="T49" fmla="*/ 0 h 252"/>
                <a:gd name="T50" fmla="*/ 50584104 w 1120"/>
                <a:gd name="T51" fmla="*/ 2 h 252"/>
                <a:gd name="T52" fmla="*/ 50584104 w 1120"/>
                <a:gd name="T53" fmla="*/ 8 h 252"/>
                <a:gd name="T54" fmla="*/ 50584104 w 1120"/>
                <a:gd name="T55" fmla="*/ 8 h 25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120"/>
                <a:gd name="T85" fmla="*/ 0 h 252"/>
                <a:gd name="T86" fmla="*/ 1120 w 1120"/>
                <a:gd name="T87" fmla="*/ 252 h 252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zh-CN" altLang="zh-CN" kern="0" dirty="0" smtClean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>
              <a:off x="1344" y="1680"/>
              <a:ext cx="2928" cy="393"/>
            </a:xfrm>
            <a:prstGeom prst="rect">
              <a:avLst/>
            </a:prstGeom>
            <a:gradFill>
              <a:gsLst>
                <a:gs pos="0">
                  <a:srgbClr val="FFFFCC"/>
                </a:gs>
                <a:gs pos="50000">
                  <a:srgbClr val="FFFF99"/>
                </a:gs>
                <a:gs pos="100000">
                  <a:srgbClr val="FFFF6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zh-CN" altLang="zh-CN" kern="0" dirty="0" smtClean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10" name="Text Box 18"/>
          <p:cNvSpPr txBox="1">
            <a:spLocks noChangeArrowheads="1"/>
          </p:cNvSpPr>
          <p:nvPr/>
        </p:nvSpPr>
        <p:spPr bwMode="auto">
          <a:xfrm>
            <a:off x="1594448" y="2982672"/>
            <a:ext cx="8877432" cy="61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7226" tIns="58613" rIns="117226" bIns="58613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ctr" latinLnBrk="1">
              <a:defRPr/>
            </a:pPr>
            <a:r>
              <a:rPr kumimoji="1" lang="zh-CN" alt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</a:rPr>
              <a:t>医疗器械临床试验的伦理法规与指南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9"/>
          <p:cNvSpPr>
            <a:spLocks noChangeArrowheads="1"/>
          </p:cNvSpPr>
          <p:nvPr/>
        </p:nvSpPr>
        <p:spPr bwMode="auto">
          <a:xfrm>
            <a:off x="609522" y="1200413"/>
            <a:ext cx="7259222" cy="493827"/>
          </a:xfrm>
          <a:prstGeom prst="roundRect">
            <a:avLst>
              <a:gd name="adj" fmla="val 11028"/>
            </a:avLst>
          </a:prstGeom>
          <a:gradFill rotWithShape="1">
            <a:gsLst>
              <a:gs pos="0">
                <a:srgbClr val="FFFFFF">
                  <a:gamma/>
                  <a:tint val="0"/>
                  <a:invGamma/>
                  <a:alpha val="80000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1"/>
          </a:gradFill>
          <a:ln w="12700" algn="ctr">
            <a:noFill/>
            <a:round/>
            <a:headEnd/>
            <a:tailEnd/>
          </a:ln>
          <a:effectLst/>
        </p:spPr>
        <p:txBody>
          <a:bodyPr wrap="none" lIns="117226" tIns="58613" rIns="117226" bIns="58613" anchor="ctr"/>
          <a:lstStyle>
            <a:lvl1pPr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9pPr>
          </a:lstStyle>
          <a:p>
            <a:pPr eaLnBrk="1" latinLnBrk="1" hangingPunct="1">
              <a:defRPr/>
            </a:pPr>
            <a:r>
              <a:rPr lang="zh-CN" altLang="en-US" sz="3200" b="1" dirty="0" smtClean="0">
                <a:ln w="6350" cmpd="sng">
                  <a:noFill/>
                  <a:prstDash val="solid"/>
                  <a:miter lim="800000"/>
                </a:ln>
                <a:solidFill>
                  <a:srgbClr val="8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</a:rPr>
              <a:t>伦理审查的问题</a:t>
            </a:r>
            <a:endParaRPr lang="ko-KR" altLang="en-US" sz="3200" b="1" dirty="0" smtClean="0">
              <a:ln w="6350" cmpd="sng">
                <a:noFill/>
                <a:prstDash val="solid"/>
                <a:miter lim="800000"/>
              </a:ln>
              <a:solidFill>
                <a:srgbClr val="8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758710" y="2609922"/>
            <a:ext cx="7694346" cy="1272533"/>
          </a:xfrm>
          <a:prstGeom prst="rect">
            <a:avLst/>
          </a:prstGeom>
        </p:spPr>
        <p:txBody>
          <a:bodyPr wrap="square" lIns="117226" tIns="58613" rIns="117226" bIns="58613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000" b="1" dirty="0" smtClean="0">
                <a:latin typeface="仿宋_GB2312" pitchFamily="49" charset="-122"/>
                <a:ea typeface="仿宋_GB2312" pitchFamily="49" charset="-122"/>
              </a:rPr>
              <a:t>24</a:t>
            </a:r>
            <a:r>
              <a:rPr lang="zh-CN" altLang="en-US" sz="2000" b="1" dirty="0" smtClean="0">
                <a:latin typeface="仿宋_GB2312" pitchFamily="49" charset="-122"/>
                <a:ea typeface="仿宋_GB2312" pitchFamily="49" charset="-122"/>
              </a:rPr>
              <a:t>、对研究风险不大于</a:t>
            </a:r>
            <a:r>
              <a:rPr lang="zh-CN" altLang="en-US" sz="2000" b="1" dirty="0" smtClean="0">
                <a:solidFill>
                  <a:srgbClr val="800000"/>
                </a:solidFill>
                <a:latin typeface="仿宋_GB2312" pitchFamily="49" charset="-122"/>
                <a:ea typeface="仿宋_GB2312" pitchFamily="49" charset="-122"/>
              </a:rPr>
              <a:t>最小风险</a:t>
            </a:r>
            <a:r>
              <a:rPr lang="zh-CN" altLang="en-US" sz="2000" b="1" dirty="0" smtClean="0">
                <a:latin typeface="仿宋_GB2312" pitchFamily="49" charset="-122"/>
                <a:ea typeface="仿宋_GB2312" pitchFamily="49" charset="-122"/>
              </a:rPr>
              <a:t>的研究项目可以申请简易审查（快速审查）程序</a:t>
            </a:r>
            <a:endParaRPr lang="en-US" altLang="zh-CN" sz="2000" b="1" dirty="0" smtClean="0">
              <a:latin typeface="仿宋_GB2312" pitchFamily="49" charset="-122"/>
              <a:ea typeface="仿宋_GB2312" pitchFamily="49" charset="-122"/>
            </a:endParaRPr>
          </a:p>
          <a:p>
            <a:pPr algn="r">
              <a:lnSpc>
                <a:spcPct val="135000"/>
              </a:lnSpc>
            </a:pPr>
            <a:r>
              <a:rPr lang="en-US" altLang="zh-CN" sz="2000" dirty="0" smtClean="0">
                <a:latin typeface="黑体" pitchFamily="2" charset="-122"/>
                <a:ea typeface="黑体" pitchFamily="2" charset="-122"/>
              </a:rPr>
              <a:t>——《</a:t>
            </a:r>
            <a:r>
              <a:rPr lang="zh-CN" altLang="en-US" sz="2000" dirty="0" smtClean="0">
                <a:latin typeface="黑体" pitchFamily="2" charset="-122"/>
                <a:ea typeface="黑体" pitchFamily="2" charset="-122"/>
              </a:rPr>
              <a:t>涉及人的生物医学研究伦理审查办法</a:t>
            </a:r>
            <a:r>
              <a:rPr lang="en-US" altLang="zh-CN" sz="2000" dirty="0" smtClean="0">
                <a:latin typeface="黑体" pitchFamily="2" charset="-122"/>
                <a:ea typeface="黑体" pitchFamily="2" charset="-122"/>
              </a:rPr>
              <a:t>》</a:t>
            </a:r>
            <a:endParaRPr lang="zh-CN" altLang="en-US" sz="2000" dirty="0" smtClean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657124" y="2064474"/>
            <a:ext cx="3250777" cy="609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7226" tIns="58613" rIns="117226" bIns="58613"/>
          <a:lstStyle/>
          <a:p>
            <a:pPr algn="just" hangingPunct="0">
              <a:lnSpc>
                <a:spcPct val="15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zh-CN" altLang="en-US" sz="2200" dirty="0" smtClean="0">
                <a:latin typeface="+mj-ea"/>
                <a:ea typeface="+mj-ea"/>
              </a:rPr>
              <a:t>  会审 </a:t>
            </a:r>
            <a:r>
              <a:rPr lang="en-US" altLang="zh-CN" sz="2200" dirty="0" smtClean="0">
                <a:latin typeface="+mj-ea"/>
                <a:ea typeface="+mj-ea"/>
              </a:rPr>
              <a:t>or </a:t>
            </a:r>
            <a:r>
              <a:rPr lang="zh-CN" altLang="en-US" sz="2200" dirty="0" smtClean="0">
                <a:latin typeface="+mj-ea"/>
                <a:ea typeface="+mj-ea"/>
              </a:rPr>
              <a:t>快审？</a:t>
            </a:r>
            <a:endParaRPr lang="en-US" altLang="zh-CN" sz="2200" dirty="0">
              <a:latin typeface="+mj-ea"/>
              <a:ea typeface="+mj-ea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657124" y="4105698"/>
            <a:ext cx="3250777" cy="609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7226" tIns="58613" rIns="117226" bIns="58613"/>
          <a:lstStyle/>
          <a:p>
            <a:pPr algn="just" hangingPunct="0">
              <a:lnSpc>
                <a:spcPct val="15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zh-CN" altLang="en-US" sz="2200" dirty="0" smtClean="0">
                <a:latin typeface="+mj-ea"/>
                <a:ea typeface="+mj-ea"/>
              </a:rPr>
              <a:t>  样本外流 </a:t>
            </a:r>
            <a:r>
              <a:rPr lang="en-US" altLang="zh-CN" sz="2200" dirty="0" smtClean="0">
                <a:latin typeface="+mj-ea"/>
                <a:ea typeface="+mj-ea"/>
              </a:rPr>
              <a:t>&amp; </a:t>
            </a:r>
            <a:r>
              <a:rPr lang="zh-CN" altLang="en-US" sz="2200" dirty="0" smtClean="0">
                <a:latin typeface="+mj-ea"/>
                <a:ea typeface="+mj-ea"/>
              </a:rPr>
              <a:t>报批？</a:t>
            </a:r>
            <a:endParaRPr lang="en-US" altLang="zh-CN" sz="2200" dirty="0">
              <a:latin typeface="+mj-ea"/>
              <a:ea typeface="+mj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758710" y="4644549"/>
            <a:ext cx="7694346" cy="1272533"/>
          </a:xfrm>
          <a:prstGeom prst="rect">
            <a:avLst/>
          </a:prstGeom>
        </p:spPr>
        <p:txBody>
          <a:bodyPr wrap="square" lIns="117226" tIns="58613" rIns="117226" bIns="58613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000" b="1" dirty="0" smtClean="0">
                <a:latin typeface="仿宋_GB2312" pitchFamily="49" charset="-122"/>
                <a:ea typeface="仿宋_GB2312" pitchFamily="49" charset="-122"/>
              </a:rPr>
              <a:t>20</a:t>
            </a:r>
            <a:r>
              <a:rPr lang="zh-CN" altLang="en-US" sz="2000" b="1" dirty="0" smtClean="0">
                <a:latin typeface="仿宋_GB2312" pitchFamily="49" charset="-122"/>
                <a:ea typeface="仿宋_GB2312" pitchFamily="49" charset="-122"/>
              </a:rPr>
              <a:t>、开展前款规定的</a:t>
            </a:r>
            <a:r>
              <a:rPr lang="zh-CN" altLang="en-US" sz="2000" b="1" dirty="0" smtClean="0">
                <a:solidFill>
                  <a:srgbClr val="800000"/>
                </a:solidFill>
                <a:latin typeface="仿宋_GB2312" pitchFamily="49" charset="-122"/>
                <a:ea typeface="仿宋_GB2312" pitchFamily="49" charset="-122"/>
              </a:rPr>
              <a:t>国际合作</a:t>
            </a:r>
            <a:r>
              <a:rPr lang="zh-CN" altLang="en-US" sz="2000" b="1" dirty="0" smtClean="0">
                <a:latin typeface="仿宋_GB2312" pitchFamily="49" charset="-122"/>
                <a:ea typeface="仿宋_GB2312" pitchFamily="49" charset="-122"/>
              </a:rPr>
              <a:t>研究开发活动，应当经国务院科学技术行政主管部门批准。</a:t>
            </a:r>
            <a:endParaRPr lang="en-US" altLang="zh-CN" sz="2000" b="1" dirty="0" smtClean="0">
              <a:latin typeface="仿宋_GB2312" pitchFamily="49" charset="-122"/>
              <a:ea typeface="仿宋_GB2312" pitchFamily="49" charset="-122"/>
            </a:endParaRPr>
          </a:p>
          <a:p>
            <a:pPr algn="r">
              <a:lnSpc>
                <a:spcPct val="135000"/>
              </a:lnSpc>
            </a:pPr>
            <a:r>
              <a:rPr lang="en-US" altLang="zh-CN" sz="2000" dirty="0" smtClean="0">
                <a:latin typeface="黑体" pitchFamily="2" charset="-122"/>
                <a:ea typeface="黑体" pitchFamily="2" charset="-122"/>
              </a:rPr>
              <a:t>——《</a:t>
            </a:r>
            <a:r>
              <a:rPr lang="zh-CN" altLang="en-US" sz="2000" dirty="0" smtClean="0">
                <a:latin typeface="黑体" pitchFamily="2" charset="-122"/>
                <a:ea typeface="黑体" pitchFamily="2" charset="-122"/>
              </a:rPr>
              <a:t>人类遗传资源管理条例</a:t>
            </a:r>
            <a:r>
              <a:rPr lang="en-US" altLang="zh-CN" sz="2000" dirty="0" smtClean="0">
                <a:latin typeface="黑体" pitchFamily="2" charset="-122"/>
                <a:ea typeface="黑体" pitchFamily="2" charset="-122"/>
              </a:rPr>
              <a:t>》</a:t>
            </a:r>
            <a:endParaRPr lang="zh-CN" altLang="en-US" sz="2000" dirty="0" smtClean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523174" y="2143910"/>
            <a:ext cx="1573133" cy="1554862"/>
          </a:xfrm>
          <a:prstGeom prst="ellipse">
            <a:avLst/>
          </a:prstGeom>
          <a:solidFill>
            <a:srgbClr val="8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226" tIns="58613" rIns="117226" bIns="58613" rtlCol="0" anchor="ctr"/>
          <a:lstStyle/>
          <a:p>
            <a:pPr algn="ctr"/>
            <a:r>
              <a:rPr lang="zh-CN" altLang="en-US" sz="2400" dirty="0" smtClean="0">
                <a:latin typeface="+mj-ea"/>
                <a:ea typeface="+mj-ea"/>
              </a:rPr>
              <a:t>审查方式</a:t>
            </a:r>
            <a:endParaRPr lang="zh-CN" altLang="en-US" sz="2400" dirty="0">
              <a:latin typeface="+mj-ea"/>
              <a:ea typeface="+mj-ea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1523174" y="4072736"/>
            <a:ext cx="1573133" cy="1554862"/>
          </a:xfrm>
          <a:prstGeom prst="ellipse">
            <a:avLst/>
          </a:prstGeom>
          <a:solidFill>
            <a:srgbClr val="8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226" tIns="58613" rIns="117226" bIns="58613" rtlCol="0" anchor="ctr"/>
          <a:lstStyle/>
          <a:p>
            <a:pPr algn="ctr"/>
            <a:r>
              <a:rPr lang="zh-CN" altLang="en-US" sz="2400" dirty="0" smtClean="0">
                <a:latin typeface="+mj-ea"/>
                <a:ea typeface="+mj-ea"/>
              </a:rPr>
              <a:t>遗传资源</a:t>
            </a:r>
            <a:endParaRPr lang="zh-CN" altLang="en-US" sz="2400" dirty="0">
              <a:latin typeface="+mj-ea"/>
              <a:ea typeface="+mj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0" grpId="0" animBg="1"/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9"/>
          <p:cNvSpPr>
            <a:spLocks noChangeArrowheads="1"/>
          </p:cNvSpPr>
          <p:nvPr/>
        </p:nvSpPr>
        <p:spPr bwMode="auto">
          <a:xfrm>
            <a:off x="609522" y="1200413"/>
            <a:ext cx="7259222" cy="493827"/>
          </a:xfrm>
          <a:prstGeom prst="roundRect">
            <a:avLst>
              <a:gd name="adj" fmla="val 11028"/>
            </a:avLst>
          </a:prstGeom>
          <a:gradFill rotWithShape="1">
            <a:gsLst>
              <a:gs pos="0">
                <a:srgbClr val="FFFFFF">
                  <a:gamma/>
                  <a:tint val="0"/>
                  <a:invGamma/>
                  <a:alpha val="80000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1"/>
          </a:gradFill>
          <a:ln w="12700" algn="ctr">
            <a:noFill/>
            <a:round/>
            <a:headEnd/>
            <a:tailEnd/>
          </a:ln>
          <a:effectLst/>
        </p:spPr>
        <p:txBody>
          <a:bodyPr wrap="none" lIns="117226" tIns="58613" rIns="117226" bIns="58613" anchor="ctr"/>
          <a:lstStyle>
            <a:lvl1pPr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9pPr>
          </a:lstStyle>
          <a:p>
            <a:pPr eaLnBrk="1" latinLnBrk="1" hangingPunct="1">
              <a:defRPr/>
            </a:pPr>
            <a:r>
              <a:rPr lang="zh-CN" altLang="en-US" sz="3200" b="1" dirty="0" smtClean="0">
                <a:ln w="6350" cmpd="sng">
                  <a:noFill/>
                  <a:prstDash val="solid"/>
                  <a:miter lim="800000"/>
                </a:ln>
                <a:solidFill>
                  <a:srgbClr val="8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</a:rPr>
              <a:t>伦理审查的问题</a:t>
            </a:r>
            <a:endParaRPr lang="ko-KR" altLang="en-US" sz="3200" b="1" dirty="0" smtClean="0">
              <a:ln w="6350" cmpd="sng">
                <a:noFill/>
                <a:prstDash val="solid"/>
                <a:miter lim="800000"/>
              </a:ln>
              <a:solidFill>
                <a:srgbClr val="8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758710" y="2015991"/>
            <a:ext cx="7415835" cy="1211940"/>
          </a:xfrm>
          <a:prstGeom prst="rect">
            <a:avLst/>
          </a:prstGeom>
        </p:spPr>
        <p:txBody>
          <a:bodyPr wrap="square" lIns="117226" tIns="58613" rIns="117226" bIns="58613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000" b="1" dirty="0" smtClean="0">
                <a:latin typeface="仿宋_GB2312" pitchFamily="49" charset="-122"/>
                <a:ea typeface="仿宋_GB2312" pitchFamily="49" charset="-122"/>
              </a:rPr>
              <a:t>①如</a:t>
            </a:r>
            <a:r>
              <a:rPr lang="zh-CN" altLang="en-US" sz="2000" b="1" u="sng" dirty="0" smtClean="0">
                <a:latin typeface="仿宋_GB2312" pitchFamily="49" charset="-122"/>
                <a:ea typeface="仿宋_GB2312" pitchFamily="49" charset="-122"/>
              </a:rPr>
              <a:t>客观上不可能</a:t>
            </a:r>
            <a:r>
              <a:rPr lang="zh-CN" altLang="en-US" sz="2000" b="1" dirty="0" smtClean="0">
                <a:latin typeface="仿宋_GB2312" pitchFamily="49" charset="-122"/>
                <a:ea typeface="仿宋_GB2312" pitchFamily="49" charset="-122"/>
              </a:rPr>
              <a:t>获得受试者的知情同意</a:t>
            </a:r>
            <a:endParaRPr lang="en-US" altLang="zh-CN" sz="2000" b="1" dirty="0" smtClean="0">
              <a:latin typeface="仿宋_GB2312" pitchFamily="49" charset="-122"/>
              <a:ea typeface="仿宋_GB2312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000" b="1" dirty="0" smtClean="0">
                <a:latin typeface="仿宋_GB2312" pitchFamily="49" charset="-122"/>
                <a:ea typeface="仿宋_GB2312" pitchFamily="49" charset="-122"/>
              </a:rPr>
              <a:t>②该临床试验对受试者</a:t>
            </a:r>
            <a:r>
              <a:rPr lang="zh-CN" altLang="en-US" sz="2000" b="1" u="sng" dirty="0" smtClean="0">
                <a:latin typeface="仿宋_GB2312" pitchFamily="49" charset="-122"/>
                <a:ea typeface="仿宋_GB2312" pitchFamily="49" charset="-122"/>
              </a:rPr>
              <a:t>几乎没有风险</a:t>
            </a:r>
            <a:endParaRPr lang="en-US" altLang="zh-CN" sz="2000" b="1" u="sng" dirty="0" smtClean="0">
              <a:latin typeface="仿宋_GB2312" pitchFamily="49" charset="-122"/>
              <a:ea typeface="仿宋_GB2312" pitchFamily="49" charset="-122"/>
            </a:endParaRPr>
          </a:p>
          <a:p>
            <a:pPr algn="r">
              <a:lnSpc>
                <a:spcPct val="135000"/>
              </a:lnSpc>
            </a:pPr>
            <a:r>
              <a:rPr lang="en-US" altLang="zh-CN" sz="2000" dirty="0" smtClean="0">
                <a:latin typeface="黑体" pitchFamily="2" charset="-122"/>
                <a:ea typeface="黑体" pitchFamily="2" charset="-122"/>
              </a:rPr>
              <a:t>——《</a:t>
            </a:r>
            <a:r>
              <a:rPr lang="zh-CN" altLang="en-US" sz="2000" dirty="0" smtClean="0">
                <a:latin typeface="黑体" pitchFamily="2" charset="-122"/>
                <a:ea typeface="黑体" pitchFamily="2" charset="-122"/>
              </a:rPr>
              <a:t>体外诊断试剂临床试验技术指导原则</a:t>
            </a:r>
            <a:r>
              <a:rPr lang="en-US" altLang="zh-CN" sz="2000" dirty="0" smtClean="0">
                <a:latin typeface="黑体" pitchFamily="2" charset="-122"/>
                <a:ea typeface="黑体" pitchFamily="2" charset="-122"/>
              </a:rPr>
              <a:t>》</a:t>
            </a:r>
            <a:endParaRPr lang="zh-CN" altLang="en-US" sz="2000" dirty="0" smtClean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758710" y="3485575"/>
            <a:ext cx="7415835" cy="1211940"/>
          </a:xfrm>
          <a:prstGeom prst="rect">
            <a:avLst/>
          </a:prstGeom>
        </p:spPr>
        <p:txBody>
          <a:bodyPr wrap="square" lIns="117226" tIns="58613" rIns="117226" bIns="58613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000" b="1" dirty="0" smtClean="0">
                <a:latin typeface="仿宋_GB2312" pitchFamily="49" charset="-122"/>
                <a:ea typeface="仿宋_GB2312" pitchFamily="49" charset="-122"/>
              </a:rPr>
              <a:t>①</a:t>
            </a:r>
            <a:r>
              <a:rPr lang="zh-CN" altLang="en-US" sz="2000" b="1" u="sng" dirty="0" smtClean="0">
                <a:latin typeface="仿宋_GB2312" pitchFamily="49" charset="-122"/>
                <a:ea typeface="仿宋_GB2312" pitchFamily="49" charset="-122"/>
              </a:rPr>
              <a:t>已无法找到</a:t>
            </a:r>
            <a:r>
              <a:rPr lang="zh-CN" altLang="en-US" sz="2000" b="1" dirty="0" smtClean="0">
                <a:latin typeface="仿宋_GB2312" pitchFamily="49" charset="-122"/>
                <a:ea typeface="仿宋_GB2312" pitchFamily="49" charset="-122"/>
              </a:rPr>
              <a:t>该受试者且不涉及个人隐私和</a:t>
            </a:r>
            <a:r>
              <a:rPr lang="zh-CN" altLang="en-US" sz="2000" b="1" u="sng" dirty="0" smtClean="0">
                <a:latin typeface="仿宋_GB2312" pitchFamily="49" charset="-122"/>
                <a:ea typeface="仿宋_GB2312" pitchFamily="49" charset="-122"/>
              </a:rPr>
              <a:t>商业利益</a:t>
            </a:r>
            <a:endParaRPr lang="en-US" altLang="zh-CN" sz="2000" b="1" u="sng" dirty="0" smtClean="0">
              <a:latin typeface="仿宋_GB2312" pitchFamily="49" charset="-122"/>
              <a:ea typeface="仿宋_GB2312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000" b="1" dirty="0" smtClean="0">
                <a:latin typeface="仿宋_GB2312" pitchFamily="49" charset="-122"/>
                <a:ea typeface="仿宋_GB2312" pitchFamily="49" charset="-122"/>
              </a:rPr>
              <a:t>②生物样本捐献者</a:t>
            </a:r>
            <a:r>
              <a:rPr lang="zh-CN" altLang="en-US" sz="2000" b="1" u="sng" dirty="0" smtClean="0">
                <a:latin typeface="仿宋_GB2312" pitchFamily="49" charset="-122"/>
                <a:ea typeface="仿宋_GB2312" pitchFamily="49" charset="-122"/>
              </a:rPr>
              <a:t>已经签署</a:t>
            </a:r>
            <a:r>
              <a:rPr lang="zh-CN" altLang="en-US" sz="2000" b="1" dirty="0" smtClean="0">
                <a:latin typeface="仿宋_GB2312" pitchFamily="49" charset="-122"/>
                <a:ea typeface="仿宋_GB2312" pitchFamily="49" charset="-122"/>
              </a:rPr>
              <a:t>了知情同意书</a:t>
            </a:r>
            <a:endParaRPr lang="en-US" altLang="zh-CN" sz="2000" b="1" dirty="0" smtClean="0">
              <a:latin typeface="仿宋_GB2312" pitchFamily="49" charset="-122"/>
              <a:ea typeface="仿宋_GB2312" pitchFamily="49" charset="-122"/>
            </a:endParaRPr>
          </a:p>
          <a:p>
            <a:pPr algn="r">
              <a:lnSpc>
                <a:spcPct val="135000"/>
              </a:lnSpc>
            </a:pPr>
            <a:r>
              <a:rPr lang="en-US" altLang="zh-CN" sz="2000" dirty="0" smtClean="0">
                <a:latin typeface="黑体" pitchFamily="2" charset="-122"/>
                <a:ea typeface="黑体" pitchFamily="2" charset="-122"/>
              </a:rPr>
              <a:t>——《</a:t>
            </a:r>
            <a:r>
              <a:rPr lang="zh-CN" altLang="en-US" sz="2000" dirty="0" smtClean="0">
                <a:latin typeface="黑体" pitchFamily="2" charset="-122"/>
                <a:ea typeface="黑体" pitchFamily="2" charset="-122"/>
              </a:rPr>
              <a:t>涉及人的生物医学研究伦理审查办法</a:t>
            </a:r>
            <a:r>
              <a:rPr lang="en-US" altLang="zh-CN" sz="2000" dirty="0" smtClean="0">
                <a:latin typeface="黑体" pitchFamily="2" charset="-122"/>
                <a:ea typeface="黑体" pitchFamily="2" charset="-122"/>
              </a:rPr>
              <a:t>》</a:t>
            </a:r>
            <a:endParaRPr lang="zh-CN" altLang="en-US" sz="2000" dirty="0" smtClean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3" name="矩形 12"/>
          <p:cNvSpPr/>
          <p:nvPr/>
        </p:nvSpPr>
        <p:spPr>
          <a:xfrm rot="20433048">
            <a:off x="9180600" y="2157025"/>
            <a:ext cx="1320628" cy="457306"/>
          </a:xfrm>
          <a:prstGeom prst="rect">
            <a:avLst/>
          </a:prstGeom>
          <a:noFill/>
          <a:ln w="28575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226" tIns="58613" rIns="117226" bIns="58613" rtlCol="0" anchor="ctr"/>
          <a:lstStyle/>
          <a:p>
            <a:pPr algn="ctr"/>
            <a:r>
              <a:rPr lang="zh-CN" altLang="en-US" sz="2600" b="1" dirty="0" smtClean="0">
                <a:solidFill>
                  <a:srgbClr val="800000"/>
                </a:solidFill>
                <a:latin typeface="仿宋_GB2312" pitchFamily="49" charset="-122"/>
                <a:ea typeface="仿宋_GB2312" pitchFamily="49" charset="-122"/>
              </a:rPr>
              <a:t>豁 免</a:t>
            </a:r>
            <a:endParaRPr lang="zh-CN" altLang="en-US" sz="2600" b="1" dirty="0">
              <a:solidFill>
                <a:srgbClr val="800000"/>
              </a:solidFill>
              <a:latin typeface="仿宋_GB2312" pitchFamily="49" charset="-122"/>
              <a:ea typeface="仿宋_GB2312" pitchFamily="49" charset="-122"/>
            </a:endParaRPr>
          </a:p>
        </p:txBody>
      </p:sp>
      <p:sp>
        <p:nvSpPr>
          <p:cNvPr id="14" name="矩形 13"/>
          <p:cNvSpPr/>
          <p:nvPr/>
        </p:nvSpPr>
        <p:spPr>
          <a:xfrm rot="20433048">
            <a:off x="9206607" y="3625560"/>
            <a:ext cx="1320628" cy="457306"/>
          </a:xfrm>
          <a:prstGeom prst="rect">
            <a:avLst/>
          </a:prstGeom>
          <a:noFill/>
          <a:ln w="28575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226" tIns="58613" rIns="117226" bIns="58613" rtlCol="0" anchor="ctr"/>
          <a:lstStyle/>
          <a:p>
            <a:pPr algn="ctr"/>
            <a:r>
              <a:rPr lang="zh-CN" altLang="en-US" sz="2600" b="1" dirty="0" smtClean="0">
                <a:solidFill>
                  <a:srgbClr val="800000"/>
                </a:solidFill>
                <a:latin typeface="仿宋_GB2312" pitchFamily="49" charset="-122"/>
                <a:ea typeface="仿宋_GB2312" pitchFamily="49" charset="-122"/>
              </a:rPr>
              <a:t>不豁免</a:t>
            </a:r>
            <a:endParaRPr lang="zh-CN" altLang="en-US" sz="2600" b="1" dirty="0">
              <a:solidFill>
                <a:srgbClr val="800000"/>
              </a:solidFill>
              <a:latin typeface="仿宋_GB2312" pitchFamily="49" charset="-122"/>
              <a:ea typeface="仿宋_GB2312" pitchFamily="49" charset="-122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1523174" y="2143910"/>
            <a:ext cx="1573133" cy="1554862"/>
          </a:xfrm>
          <a:prstGeom prst="ellipse">
            <a:avLst/>
          </a:prstGeom>
          <a:solidFill>
            <a:srgbClr val="8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226" tIns="58613" rIns="117226" bIns="58613" rtlCol="0" anchor="ctr"/>
          <a:lstStyle/>
          <a:p>
            <a:pPr algn="ctr"/>
            <a:r>
              <a:rPr lang="zh-CN" altLang="en-US" sz="2400" dirty="0" smtClean="0">
                <a:latin typeface="+mj-ea"/>
                <a:ea typeface="+mj-ea"/>
              </a:rPr>
              <a:t>知情同意</a:t>
            </a:r>
            <a:endParaRPr lang="zh-CN" altLang="en-US" sz="2400" dirty="0">
              <a:latin typeface="+mj-ea"/>
              <a:ea typeface="+mj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 animBg="1"/>
      <p:bldP spid="14" grpId="0" animBg="1"/>
      <p:bldP spid="1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标题 3"/>
          <p:cNvSpPr>
            <a:spLocks noGrp="1"/>
          </p:cNvSpPr>
          <p:nvPr>
            <p:ph type="ctrTitle"/>
          </p:nvPr>
        </p:nvSpPr>
        <p:spPr bwMode="auto">
          <a:xfrm>
            <a:off x="1422215" y="1905442"/>
            <a:ext cx="6806314" cy="2095856"/>
          </a:xfrm>
          <a:noFill/>
          <a:ln>
            <a:miter lim="800000"/>
            <a:headEnd/>
            <a:tailEnd/>
          </a:ln>
        </p:spPr>
        <p:txBody>
          <a:bodyPr vert="horz" wrap="square" lIns="117226" tIns="58613" rIns="117226" bIns="58613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CN" sz="4100" dirty="0" smtClean="0">
                <a:solidFill>
                  <a:srgbClr val="990000"/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  <a:t>Thanks a Lot </a:t>
            </a:r>
            <a:r>
              <a:rPr lang="zh-CN" altLang="en-US" sz="4100" dirty="0" smtClean="0">
                <a:solidFill>
                  <a:srgbClr val="990000"/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  <a:t>！</a:t>
            </a:r>
            <a:r>
              <a:rPr lang="en-US" altLang="zh-CN" sz="4100" dirty="0" smtClean="0">
                <a:solidFill>
                  <a:srgbClr val="990000"/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  <a:t/>
            </a:r>
            <a:br>
              <a:rPr lang="en-US" altLang="zh-CN" sz="4100" dirty="0" smtClean="0">
                <a:solidFill>
                  <a:srgbClr val="990000"/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</a:br>
            <a:r>
              <a:rPr lang="en-US" altLang="zh-CN" sz="2600" dirty="0" smtClean="0">
                <a:solidFill>
                  <a:srgbClr val="990000"/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  <a:t/>
            </a:r>
            <a:br>
              <a:rPr lang="en-US" altLang="zh-CN" sz="2600" dirty="0" smtClean="0">
                <a:solidFill>
                  <a:srgbClr val="990000"/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</a:br>
            <a:r>
              <a:rPr lang="en-US" altLang="zh-CN" sz="4100" dirty="0" smtClean="0">
                <a:solidFill>
                  <a:srgbClr val="990000"/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  <a:t>Any Question </a:t>
            </a:r>
            <a:r>
              <a:rPr lang="zh-CN" altLang="en-US" sz="4100" dirty="0" smtClean="0">
                <a:solidFill>
                  <a:srgbClr val="990000"/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  <a:t>？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7"/>
          <p:cNvGrpSpPr/>
          <p:nvPr/>
        </p:nvGrpSpPr>
        <p:grpSpPr>
          <a:xfrm>
            <a:off x="1930149" y="1600570"/>
            <a:ext cx="8228529" cy="3963318"/>
            <a:chOff x="1447800" y="1600200"/>
            <a:chExt cx="6172200" cy="3962400"/>
          </a:xfrm>
        </p:grpSpPr>
        <p:sp>
          <p:nvSpPr>
            <p:cNvPr id="5" name="圆角矩形 4"/>
            <p:cNvSpPr>
              <a:spLocks noChangeArrowheads="1"/>
            </p:cNvSpPr>
            <p:nvPr/>
          </p:nvSpPr>
          <p:spPr bwMode="auto">
            <a:xfrm>
              <a:off x="1447800" y="4114800"/>
              <a:ext cx="6172200" cy="609600"/>
            </a:xfrm>
            <a:prstGeom prst="roundRect">
              <a:avLst>
                <a:gd name="adj" fmla="val 7937"/>
              </a:avLst>
            </a:prstGeom>
            <a:solidFill>
              <a:srgbClr val="FBD6A2">
                <a:alpha val="89804"/>
              </a:srgbClr>
            </a:solidFill>
            <a:ln w="25400" algn="ctr">
              <a:noFill/>
              <a:round/>
              <a:headEnd/>
              <a:tailEnd/>
            </a:ln>
            <a:effectLst>
              <a:outerShdw blurRad="50800" dist="762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chilly" dir="t"/>
            </a:scene3d>
            <a:sp3d prstMaterial="matte"/>
          </p:spPr>
          <p:txBody>
            <a:bodyPr tIns="36000" bIns="3600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2400" dirty="0" smtClean="0">
                  <a:latin typeface="+mj-ea"/>
                  <a:ea typeface="+mj-ea"/>
                </a:rPr>
                <a:t>《</a:t>
              </a:r>
              <a:r>
                <a:rPr lang="zh-CN" altLang="en-US" sz="2400" dirty="0" smtClean="0">
                  <a:latin typeface="+mj-ea"/>
                  <a:ea typeface="+mj-ea"/>
                </a:rPr>
                <a:t>医疗器械临床试验质量管理规范</a:t>
              </a:r>
              <a:r>
                <a:rPr lang="en-US" altLang="zh-CN" sz="2400" dirty="0" smtClean="0">
                  <a:latin typeface="+mj-ea"/>
                  <a:ea typeface="+mj-ea"/>
                </a:rPr>
                <a:t>》</a:t>
              </a:r>
            </a:p>
          </p:txBody>
        </p:sp>
        <p:sp>
          <p:nvSpPr>
            <p:cNvPr id="16" name="圆角矩形 15"/>
            <p:cNvSpPr>
              <a:spLocks noChangeArrowheads="1"/>
            </p:cNvSpPr>
            <p:nvPr/>
          </p:nvSpPr>
          <p:spPr bwMode="auto">
            <a:xfrm>
              <a:off x="1447800" y="3276600"/>
              <a:ext cx="6172200" cy="609600"/>
            </a:xfrm>
            <a:prstGeom prst="roundRect">
              <a:avLst>
                <a:gd name="adj" fmla="val 7937"/>
              </a:avLst>
            </a:prstGeom>
            <a:solidFill>
              <a:srgbClr val="FBD6A2">
                <a:alpha val="89804"/>
              </a:srgbClr>
            </a:solidFill>
            <a:ln w="25400" algn="ctr">
              <a:noFill/>
              <a:round/>
              <a:headEnd/>
              <a:tailEnd/>
            </a:ln>
            <a:effectLst>
              <a:outerShdw blurRad="50800" dist="762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chilly" dir="t"/>
            </a:scene3d>
            <a:sp3d prstMaterial="matte"/>
          </p:spPr>
          <p:txBody>
            <a:bodyPr tIns="36000" bIns="3600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2400" dirty="0" smtClean="0">
                  <a:latin typeface="+mj-ea"/>
                  <a:ea typeface="+mj-ea"/>
                </a:rPr>
                <a:t>《</a:t>
              </a:r>
              <a:r>
                <a:rPr lang="zh-CN" altLang="en-US" sz="2400" dirty="0" smtClean="0">
                  <a:latin typeface="+mj-ea"/>
                  <a:ea typeface="+mj-ea"/>
                </a:rPr>
                <a:t>涉及人的生物医学研究伦理审查办法</a:t>
              </a:r>
              <a:r>
                <a:rPr lang="en-US" altLang="zh-CN" sz="2400" dirty="0" smtClean="0">
                  <a:latin typeface="+mj-ea"/>
                  <a:ea typeface="+mj-ea"/>
                </a:rPr>
                <a:t>》</a:t>
              </a:r>
            </a:p>
          </p:txBody>
        </p:sp>
        <p:sp>
          <p:nvSpPr>
            <p:cNvPr id="19" name="圆角矩形 18"/>
            <p:cNvSpPr>
              <a:spLocks noChangeArrowheads="1"/>
            </p:cNvSpPr>
            <p:nvPr/>
          </p:nvSpPr>
          <p:spPr bwMode="auto">
            <a:xfrm>
              <a:off x="1447800" y="4953000"/>
              <a:ext cx="6172200" cy="609600"/>
            </a:xfrm>
            <a:prstGeom prst="roundRect">
              <a:avLst>
                <a:gd name="adj" fmla="val 7937"/>
              </a:avLst>
            </a:prstGeom>
            <a:solidFill>
              <a:srgbClr val="FBD6A2">
                <a:alpha val="89804"/>
              </a:srgbClr>
            </a:solidFill>
            <a:ln w="25400" algn="ctr">
              <a:noFill/>
              <a:round/>
              <a:headEnd/>
              <a:tailEnd/>
            </a:ln>
            <a:effectLst>
              <a:outerShdw blurRad="50800" dist="762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chilly" dir="t"/>
            </a:scene3d>
            <a:sp3d prstMaterial="matte"/>
          </p:spPr>
          <p:txBody>
            <a:bodyPr tIns="36000" bIns="3600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2400" dirty="0" smtClean="0">
                  <a:latin typeface="+mj-ea"/>
                  <a:ea typeface="+mj-ea"/>
                </a:rPr>
                <a:t>《</a:t>
              </a:r>
              <a:r>
                <a:rPr lang="zh-CN" altLang="en-US" sz="2400" dirty="0" smtClean="0">
                  <a:latin typeface="+mj-ea"/>
                  <a:ea typeface="+mj-ea"/>
                </a:rPr>
                <a:t>体外诊断试剂</a:t>
              </a:r>
              <a:r>
                <a:rPr lang="zh-CN" altLang="zh-CN" sz="2400" dirty="0" smtClean="0">
                  <a:latin typeface="+mj-ea"/>
                  <a:ea typeface="+mj-ea"/>
                </a:rPr>
                <a:t>临床试验技术指导原则</a:t>
              </a:r>
              <a:r>
                <a:rPr lang="en-US" altLang="zh-CN" sz="2400" dirty="0" smtClean="0">
                  <a:latin typeface="+mj-ea"/>
                  <a:ea typeface="+mj-ea"/>
                </a:rPr>
                <a:t>》</a:t>
              </a:r>
            </a:p>
          </p:txBody>
        </p:sp>
        <p:sp>
          <p:nvSpPr>
            <p:cNvPr id="6" name="圆角矩形 5"/>
            <p:cNvSpPr>
              <a:spLocks noChangeArrowheads="1"/>
            </p:cNvSpPr>
            <p:nvPr/>
          </p:nvSpPr>
          <p:spPr bwMode="auto">
            <a:xfrm>
              <a:off x="1447800" y="1600200"/>
              <a:ext cx="6172200" cy="609600"/>
            </a:xfrm>
            <a:prstGeom prst="roundRect">
              <a:avLst>
                <a:gd name="adj" fmla="val 7937"/>
              </a:avLst>
            </a:prstGeom>
            <a:solidFill>
              <a:srgbClr val="FBD6A2">
                <a:alpha val="89804"/>
              </a:srgbClr>
            </a:solidFill>
            <a:ln w="25400" algn="ctr">
              <a:noFill/>
              <a:round/>
              <a:headEnd/>
              <a:tailEnd/>
            </a:ln>
            <a:effectLst>
              <a:outerShdw blurRad="50800" dist="762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chilly" dir="t"/>
            </a:scene3d>
            <a:sp3d prstMaterial="matte"/>
          </p:spPr>
          <p:txBody>
            <a:bodyPr tIns="36000" bIns="3600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2400" dirty="0" smtClean="0">
                  <a:latin typeface="+mj-ea"/>
                  <a:ea typeface="+mj-ea"/>
                </a:rPr>
                <a:t>《</a:t>
              </a:r>
              <a:r>
                <a:rPr lang="zh-CN" altLang="en-US" sz="2400" dirty="0" smtClean="0">
                  <a:latin typeface="+mj-ea"/>
                  <a:ea typeface="+mj-ea"/>
                </a:rPr>
                <a:t>赫尔辛基宣言</a:t>
              </a:r>
              <a:r>
                <a:rPr lang="en-US" altLang="zh-CN" sz="2400" dirty="0" smtClean="0">
                  <a:latin typeface="+mj-ea"/>
                  <a:ea typeface="+mj-ea"/>
                </a:rPr>
                <a:t>》</a:t>
              </a:r>
            </a:p>
          </p:txBody>
        </p:sp>
        <p:sp>
          <p:nvSpPr>
            <p:cNvPr id="7" name="圆角矩形 6"/>
            <p:cNvSpPr>
              <a:spLocks noChangeArrowheads="1"/>
            </p:cNvSpPr>
            <p:nvPr/>
          </p:nvSpPr>
          <p:spPr bwMode="auto">
            <a:xfrm>
              <a:off x="1447800" y="2438400"/>
              <a:ext cx="6172200" cy="609600"/>
            </a:xfrm>
            <a:prstGeom prst="roundRect">
              <a:avLst>
                <a:gd name="adj" fmla="val 7937"/>
              </a:avLst>
            </a:prstGeom>
            <a:solidFill>
              <a:srgbClr val="FBD6A2">
                <a:alpha val="89804"/>
              </a:srgbClr>
            </a:solidFill>
            <a:ln w="25400" algn="ctr">
              <a:noFill/>
              <a:round/>
              <a:headEnd/>
              <a:tailEnd/>
            </a:ln>
            <a:effectLst>
              <a:outerShdw blurRad="50800" dist="762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chilly" dir="t"/>
            </a:scene3d>
            <a:sp3d prstMaterial="matte"/>
          </p:spPr>
          <p:txBody>
            <a:bodyPr tIns="36000" bIns="3600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2400" dirty="0" smtClean="0">
                  <a:latin typeface="+mj-ea"/>
                  <a:ea typeface="+mj-ea"/>
                </a:rPr>
                <a:t>《ICH-GCP》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4"/>
          <p:cNvSpPr txBox="1">
            <a:spLocks noChangeArrowheads="1"/>
          </p:cNvSpPr>
          <p:nvPr/>
        </p:nvSpPr>
        <p:spPr bwMode="auto">
          <a:xfrm>
            <a:off x="812694" y="1886391"/>
            <a:ext cx="10666611" cy="2057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7226" tIns="58613" rIns="117226" bIns="58613"/>
          <a:lstStyle/>
          <a:p>
            <a:pPr algn="just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l"/>
            </a:pPr>
            <a:r>
              <a:rPr lang="zh-CN" altLang="en-US" sz="2200" dirty="0" smtClean="0">
                <a:latin typeface="+mj-ea"/>
                <a:ea typeface="+mj-ea"/>
              </a:rPr>
              <a:t>  </a:t>
            </a:r>
            <a:r>
              <a:rPr lang="en-US" altLang="zh-CN" sz="2200" dirty="0" smtClean="0">
                <a:latin typeface="+mj-ea"/>
                <a:ea typeface="+mj-ea"/>
              </a:rPr>
              <a:t>1964</a:t>
            </a:r>
            <a:r>
              <a:rPr lang="zh-CN" altLang="en-US" sz="2200" dirty="0">
                <a:latin typeface="+mj-ea"/>
                <a:ea typeface="+mj-ea"/>
              </a:rPr>
              <a:t>年，世界医学协会颁布的医学研究的伦理指南</a:t>
            </a:r>
            <a:endParaRPr lang="en-US" altLang="zh-CN" sz="2200" dirty="0">
              <a:latin typeface="+mj-ea"/>
              <a:ea typeface="+mj-ea"/>
            </a:endParaRPr>
          </a:p>
          <a:p>
            <a:pPr algn="just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l"/>
            </a:pPr>
            <a:r>
              <a:rPr lang="en-US" altLang="zh-CN" sz="2200" dirty="0">
                <a:latin typeface="+mj-ea"/>
                <a:ea typeface="+mj-ea"/>
              </a:rPr>
              <a:t> </a:t>
            </a:r>
            <a:r>
              <a:rPr lang="en-US" altLang="zh-CN" sz="2200" dirty="0" smtClean="0">
                <a:latin typeface="+mj-ea"/>
                <a:ea typeface="+mj-ea"/>
              </a:rPr>
              <a:t> </a:t>
            </a:r>
            <a:r>
              <a:rPr lang="zh-CN" altLang="en-US" sz="2200" dirty="0" smtClean="0">
                <a:latin typeface="+mj-ea"/>
                <a:ea typeface="+mj-ea"/>
              </a:rPr>
              <a:t>经</a:t>
            </a:r>
            <a:r>
              <a:rPr lang="zh-CN" altLang="en-US" sz="2200" dirty="0">
                <a:latin typeface="+mj-ea"/>
                <a:ea typeface="+mj-ea"/>
              </a:rPr>
              <a:t>过</a:t>
            </a:r>
            <a:r>
              <a:rPr lang="en-US" altLang="zh-CN" sz="2200" dirty="0">
                <a:latin typeface="+mj-ea"/>
                <a:ea typeface="+mj-ea"/>
              </a:rPr>
              <a:t>9</a:t>
            </a:r>
            <a:r>
              <a:rPr lang="zh-CN" altLang="en-US" sz="2200" dirty="0">
                <a:latin typeface="+mj-ea"/>
                <a:ea typeface="+mj-ea"/>
              </a:rPr>
              <a:t>次修订，最新一次为</a:t>
            </a:r>
            <a:r>
              <a:rPr lang="en-US" altLang="zh-CN" sz="2200" dirty="0">
                <a:latin typeface="+mj-ea"/>
                <a:ea typeface="+mj-ea"/>
              </a:rPr>
              <a:t>2013</a:t>
            </a:r>
            <a:r>
              <a:rPr lang="zh-CN" altLang="en-US" sz="2200" dirty="0">
                <a:latin typeface="+mj-ea"/>
                <a:ea typeface="+mj-ea"/>
              </a:rPr>
              <a:t>年，共</a:t>
            </a:r>
            <a:r>
              <a:rPr lang="en-US" altLang="zh-CN" sz="2200" dirty="0">
                <a:latin typeface="+mj-ea"/>
                <a:ea typeface="+mj-ea"/>
              </a:rPr>
              <a:t>37</a:t>
            </a:r>
            <a:r>
              <a:rPr lang="zh-CN" altLang="en-US" sz="2200" dirty="0">
                <a:latin typeface="+mj-ea"/>
                <a:ea typeface="+mj-ea"/>
              </a:rPr>
              <a:t>条</a:t>
            </a:r>
          </a:p>
          <a:p>
            <a:pPr algn="just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l"/>
            </a:pPr>
            <a:r>
              <a:rPr lang="en-US" altLang="zh-CN" sz="2200" dirty="0">
                <a:latin typeface="+mj-ea"/>
                <a:ea typeface="+mj-ea"/>
              </a:rPr>
              <a:t> </a:t>
            </a:r>
            <a:r>
              <a:rPr lang="en-US" altLang="zh-CN" sz="2200" dirty="0" smtClean="0">
                <a:latin typeface="+mj-ea"/>
                <a:ea typeface="+mj-ea"/>
              </a:rPr>
              <a:t> </a:t>
            </a:r>
            <a:r>
              <a:rPr lang="zh-CN" altLang="en-US" sz="2200" dirty="0" smtClean="0">
                <a:latin typeface="+mj-ea"/>
                <a:ea typeface="+mj-ea"/>
              </a:rPr>
              <a:t>规</a:t>
            </a:r>
            <a:r>
              <a:rPr lang="zh-CN" altLang="en-US" sz="2200" dirty="0">
                <a:latin typeface="+mj-ea"/>
                <a:ea typeface="+mj-ea"/>
              </a:rPr>
              <a:t>定了以人作为受试者的医学研究的伦理原则和限制条件 </a:t>
            </a:r>
            <a:endParaRPr lang="en-US" altLang="zh-CN" sz="2200" dirty="0">
              <a:latin typeface="+mj-ea"/>
              <a:ea typeface="+mj-ea"/>
            </a:endParaRPr>
          </a:p>
        </p:txBody>
      </p:sp>
      <p:sp>
        <p:nvSpPr>
          <p:cNvPr id="4" name="AutoShape 59"/>
          <p:cNvSpPr>
            <a:spLocks noChangeArrowheads="1"/>
          </p:cNvSpPr>
          <p:nvPr/>
        </p:nvSpPr>
        <p:spPr bwMode="auto">
          <a:xfrm>
            <a:off x="609522" y="1221059"/>
            <a:ext cx="7259222" cy="493827"/>
          </a:xfrm>
          <a:prstGeom prst="roundRect">
            <a:avLst>
              <a:gd name="adj" fmla="val 11028"/>
            </a:avLst>
          </a:prstGeom>
          <a:gradFill rotWithShape="1">
            <a:gsLst>
              <a:gs pos="0">
                <a:srgbClr val="FFFFFF">
                  <a:gamma/>
                  <a:tint val="0"/>
                  <a:invGamma/>
                  <a:alpha val="80000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1"/>
          </a:gradFill>
          <a:ln w="12700" algn="ctr">
            <a:noFill/>
            <a:round/>
            <a:headEnd/>
            <a:tailEnd/>
          </a:ln>
          <a:effectLst/>
        </p:spPr>
        <p:txBody>
          <a:bodyPr wrap="none" lIns="117226" tIns="58613" rIns="117226" bIns="58613" anchor="ctr"/>
          <a:lstStyle>
            <a:lvl1pPr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9pPr>
          </a:lstStyle>
          <a:p>
            <a:pPr eaLnBrk="1" latinLnBrk="1" hangingPunct="1">
              <a:defRPr/>
            </a:pPr>
            <a:r>
              <a:rPr lang="en-US" altLang="zh-CN" sz="2800" dirty="0" smtClean="0">
                <a:ln w="6350" cmpd="sng">
                  <a:noFill/>
                  <a:prstDash val="solid"/>
                  <a:miter lim="800000"/>
                </a:ln>
                <a:solidFill>
                  <a:srgbClr val="8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</a:rPr>
              <a:t>《</a:t>
            </a:r>
            <a:r>
              <a:rPr lang="zh-CN" altLang="en-US" sz="2800" dirty="0" smtClean="0">
                <a:ln w="6350" cmpd="sng">
                  <a:noFill/>
                  <a:prstDash val="solid"/>
                  <a:miter lim="800000"/>
                </a:ln>
                <a:solidFill>
                  <a:srgbClr val="8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</a:rPr>
              <a:t>赫尔辛基宣言</a:t>
            </a:r>
            <a:r>
              <a:rPr lang="en-US" altLang="zh-CN" sz="2800" dirty="0" smtClean="0">
                <a:ln w="6350" cmpd="sng">
                  <a:noFill/>
                  <a:prstDash val="solid"/>
                  <a:miter lim="800000"/>
                </a:ln>
                <a:solidFill>
                  <a:srgbClr val="8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</a:rPr>
              <a:t>》</a:t>
            </a:r>
            <a:endParaRPr lang="ko-KR" altLang="en-US" sz="2800" dirty="0" smtClean="0">
              <a:ln w="6350" cmpd="sng">
                <a:noFill/>
                <a:prstDash val="solid"/>
                <a:miter lim="800000"/>
              </a:ln>
              <a:solidFill>
                <a:srgbClr val="8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808926" y="3786984"/>
            <a:ext cx="4571405" cy="2667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7226" tIns="58613" rIns="117226" bIns="58613"/>
          <a:lstStyle/>
          <a:p>
            <a:pPr marL="0" lvl="2" algn="just">
              <a:lnSpc>
                <a:spcPct val="150000"/>
              </a:lnSpc>
              <a:spcBef>
                <a:spcPts val="769"/>
              </a:spcBef>
            </a:pPr>
            <a:r>
              <a:rPr lang="zh-CN" altLang="en-US" sz="2000" dirty="0" smtClean="0">
                <a:latin typeface="+mj-ea"/>
                <a:ea typeface="+mj-ea"/>
                <a:sym typeface="Wingdings" pitchFamily="2" charset="2"/>
              </a:rPr>
              <a:t>  </a:t>
            </a:r>
            <a:r>
              <a:rPr lang="zh-CN" altLang="en-US" sz="2000" dirty="0">
                <a:latin typeface="+mj-ea"/>
                <a:ea typeface="+mj-ea"/>
              </a:rPr>
              <a:t>一般原</a:t>
            </a:r>
            <a:r>
              <a:rPr lang="zh-CN" altLang="en-US" sz="2000" dirty="0" smtClean="0">
                <a:latin typeface="+mj-ea"/>
                <a:ea typeface="+mj-ea"/>
              </a:rPr>
              <a:t>则</a:t>
            </a:r>
            <a:endParaRPr lang="en-US" altLang="zh-CN" sz="2000" dirty="0">
              <a:latin typeface="+mj-ea"/>
              <a:ea typeface="+mj-ea"/>
            </a:endParaRPr>
          </a:p>
          <a:p>
            <a:pPr marL="0" lvl="2" algn="just">
              <a:lnSpc>
                <a:spcPct val="150000"/>
              </a:lnSpc>
            </a:pPr>
            <a:r>
              <a:rPr lang="zh-CN" altLang="en-US" sz="2000" dirty="0">
                <a:latin typeface="+mj-ea"/>
                <a:ea typeface="+mj-ea"/>
                <a:sym typeface="Wingdings" pitchFamily="2" charset="2"/>
              </a:rPr>
              <a:t>  </a:t>
            </a:r>
            <a:r>
              <a:rPr lang="zh-CN" altLang="en-US" sz="2000" dirty="0">
                <a:latin typeface="+mj-ea"/>
                <a:ea typeface="+mj-ea"/>
              </a:rPr>
              <a:t>研究的风险、负担和获</a:t>
            </a:r>
            <a:r>
              <a:rPr lang="zh-CN" altLang="en-US" sz="2000" dirty="0" smtClean="0">
                <a:latin typeface="+mj-ea"/>
                <a:ea typeface="+mj-ea"/>
              </a:rPr>
              <a:t>益</a:t>
            </a:r>
            <a:endParaRPr lang="en-US" altLang="zh-CN" sz="2000" dirty="0">
              <a:latin typeface="+mj-ea"/>
              <a:ea typeface="+mj-ea"/>
            </a:endParaRPr>
          </a:p>
          <a:p>
            <a:pPr marL="0" lvl="2" algn="just">
              <a:lnSpc>
                <a:spcPct val="150000"/>
              </a:lnSpc>
            </a:pPr>
            <a:r>
              <a:rPr lang="zh-CN" altLang="en-US" sz="2000" dirty="0">
                <a:latin typeface="+mj-ea"/>
                <a:ea typeface="+mj-ea"/>
                <a:sym typeface="Wingdings" pitchFamily="2" charset="2"/>
              </a:rPr>
              <a:t>  </a:t>
            </a:r>
            <a:r>
              <a:rPr lang="zh-CN" altLang="en-US" sz="2000" dirty="0">
                <a:latin typeface="+mj-ea"/>
                <a:ea typeface="+mj-ea"/>
              </a:rPr>
              <a:t>研究中的弱势群</a:t>
            </a:r>
            <a:r>
              <a:rPr lang="zh-CN" altLang="en-US" sz="2000" dirty="0" smtClean="0">
                <a:latin typeface="+mj-ea"/>
                <a:ea typeface="+mj-ea"/>
              </a:rPr>
              <a:t>体</a:t>
            </a:r>
            <a:endParaRPr lang="en-US" altLang="zh-CN" sz="2000" dirty="0">
              <a:latin typeface="+mj-ea"/>
              <a:ea typeface="+mj-ea"/>
            </a:endParaRPr>
          </a:p>
          <a:p>
            <a:pPr marL="0" lvl="2" algn="just">
              <a:lnSpc>
                <a:spcPct val="150000"/>
              </a:lnSpc>
            </a:pPr>
            <a:r>
              <a:rPr lang="zh-CN" altLang="en-US" sz="2000" dirty="0">
                <a:latin typeface="+mj-ea"/>
                <a:ea typeface="+mj-ea"/>
                <a:sym typeface="Wingdings" pitchFamily="2" charset="2"/>
              </a:rPr>
              <a:t>  </a:t>
            </a:r>
            <a:r>
              <a:rPr lang="zh-CN" altLang="en-US" sz="2000" dirty="0">
                <a:latin typeface="+mj-ea"/>
                <a:ea typeface="+mj-ea"/>
              </a:rPr>
              <a:t>研究方案的科学要</a:t>
            </a:r>
            <a:r>
              <a:rPr lang="zh-CN" altLang="en-US" sz="2000" dirty="0" smtClean="0">
                <a:latin typeface="+mj-ea"/>
                <a:ea typeface="+mj-ea"/>
              </a:rPr>
              <a:t>求</a:t>
            </a:r>
            <a:endParaRPr lang="en-US" altLang="zh-CN" sz="2000" dirty="0">
              <a:latin typeface="+mj-ea"/>
              <a:ea typeface="+mj-ea"/>
            </a:endParaRPr>
          </a:p>
          <a:p>
            <a:pPr marL="0" lvl="2" algn="just">
              <a:lnSpc>
                <a:spcPct val="150000"/>
              </a:lnSpc>
            </a:pPr>
            <a:r>
              <a:rPr lang="zh-CN" altLang="en-US" sz="2000" dirty="0">
                <a:latin typeface="+mj-ea"/>
                <a:ea typeface="+mj-ea"/>
                <a:sym typeface="Wingdings" pitchFamily="2" charset="2"/>
              </a:rPr>
              <a:t> </a:t>
            </a:r>
            <a:r>
              <a:rPr lang="zh-CN" altLang="en-US" sz="2000" dirty="0">
                <a:latin typeface="+mj-ea"/>
                <a:ea typeface="+mj-ea"/>
              </a:rPr>
              <a:t>研究中的知情同</a:t>
            </a:r>
            <a:r>
              <a:rPr lang="zh-CN" altLang="en-US" sz="2000" dirty="0" smtClean="0">
                <a:latin typeface="+mj-ea"/>
                <a:ea typeface="+mj-ea"/>
              </a:rPr>
              <a:t>意</a:t>
            </a:r>
            <a:endParaRPr lang="en-US" altLang="zh-CN" sz="2000" dirty="0">
              <a:latin typeface="+mj-ea"/>
              <a:ea typeface="+mj-ea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557750" y="3786984"/>
            <a:ext cx="5180926" cy="2667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7226" tIns="58613" rIns="117226" bIns="58613"/>
          <a:lstStyle/>
          <a:p>
            <a:pPr marL="0" lvl="2" algn="just">
              <a:lnSpc>
                <a:spcPct val="150000"/>
              </a:lnSpc>
              <a:spcBef>
                <a:spcPts val="769"/>
              </a:spcBef>
            </a:pPr>
            <a:r>
              <a:rPr lang="zh-CN" altLang="en-US" sz="2000" dirty="0" smtClean="0">
                <a:latin typeface="+mj-ea"/>
                <a:ea typeface="+mj-ea"/>
                <a:sym typeface="Wingdings" pitchFamily="2" charset="2"/>
              </a:rPr>
              <a:t>  </a:t>
            </a:r>
            <a:r>
              <a:rPr lang="zh-CN" altLang="en-US" sz="2000" dirty="0">
                <a:latin typeface="+mj-ea"/>
                <a:ea typeface="+mj-ea"/>
              </a:rPr>
              <a:t>隐私和保密规定</a:t>
            </a:r>
            <a:endParaRPr lang="en-US" altLang="zh-CN" sz="2000" dirty="0">
              <a:latin typeface="+mj-ea"/>
              <a:ea typeface="+mj-ea"/>
            </a:endParaRPr>
          </a:p>
          <a:p>
            <a:pPr marL="0" lvl="2" algn="just">
              <a:lnSpc>
                <a:spcPct val="150000"/>
              </a:lnSpc>
            </a:pPr>
            <a:r>
              <a:rPr lang="zh-CN" altLang="en-US" sz="2000" dirty="0" smtClean="0">
                <a:latin typeface="+mj-ea"/>
                <a:ea typeface="+mj-ea"/>
                <a:sym typeface="Wingdings" pitchFamily="2" charset="2"/>
              </a:rPr>
              <a:t>  </a:t>
            </a:r>
            <a:r>
              <a:rPr lang="zh-CN" altLang="en-US" sz="2000" dirty="0">
                <a:latin typeface="+mj-ea"/>
                <a:ea typeface="+mj-ea"/>
              </a:rPr>
              <a:t>如何使用安慰剂</a:t>
            </a:r>
            <a:endParaRPr lang="en-US" altLang="zh-CN" sz="2000" dirty="0">
              <a:latin typeface="+mj-ea"/>
              <a:ea typeface="+mj-ea"/>
            </a:endParaRPr>
          </a:p>
          <a:p>
            <a:pPr marL="0" lvl="2" algn="just">
              <a:lnSpc>
                <a:spcPct val="150000"/>
              </a:lnSpc>
            </a:pPr>
            <a:r>
              <a:rPr lang="zh-CN" altLang="en-US" sz="2000" dirty="0" smtClean="0">
                <a:latin typeface="+mj-ea"/>
                <a:ea typeface="+mj-ea"/>
                <a:sym typeface="Wingdings" pitchFamily="2" charset="2"/>
              </a:rPr>
              <a:t>  </a:t>
            </a:r>
            <a:r>
              <a:rPr lang="zh-CN" altLang="en-US" sz="2000" dirty="0">
                <a:latin typeface="+mj-ea"/>
                <a:ea typeface="+mj-ea"/>
              </a:rPr>
              <a:t>对伦理委员会的要求</a:t>
            </a:r>
            <a:endParaRPr lang="en-US" altLang="zh-CN" sz="2000" dirty="0">
              <a:latin typeface="+mj-ea"/>
              <a:ea typeface="+mj-ea"/>
            </a:endParaRPr>
          </a:p>
          <a:p>
            <a:pPr marL="0" lvl="2" algn="just">
              <a:lnSpc>
                <a:spcPct val="150000"/>
              </a:lnSpc>
            </a:pPr>
            <a:r>
              <a:rPr lang="zh-CN" altLang="en-US" sz="2000" dirty="0" smtClean="0">
                <a:latin typeface="+mj-ea"/>
                <a:ea typeface="+mj-ea"/>
                <a:sym typeface="Wingdings" pitchFamily="2" charset="2"/>
              </a:rPr>
              <a:t>  </a:t>
            </a:r>
            <a:r>
              <a:rPr lang="zh-CN" altLang="en-US" sz="2000" dirty="0" smtClean="0">
                <a:latin typeface="+mj-ea"/>
                <a:ea typeface="+mj-ea"/>
              </a:rPr>
              <a:t>试验结束后的保障</a:t>
            </a:r>
            <a:endParaRPr lang="en-US" altLang="zh-CN" sz="2000" dirty="0" smtClean="0">
              <a:latin typeface="+mj-ea"/>
              <a:ea typeface="+mj-ea"/>
            </a:endParaRPr>
          </a:p>
          <a:p>
            <a:pPr marL="0" lvl="2" algn="just">
              <a:lnSpc>
                <a:spcPct val="150000"/>
              </a:lnSpc>
            </a:pPr>
            <a:r>
              <a:rPr lang="zh-CN" altLang="en-US" sz="2000" dirty="0" smtClean="0">
                <a:latin typeface="+mj-ea"/>
                <a:ea typeface="+mj-ea"/>
                <a:sym typeface="Wingdings" pitchFamily="2" charset="2"/>
              </a:rPr>
              <a:t>  </a:t>
            </a:r>
            <a:r>
              <a:rPr lang="zh-CN" altLang="en-US" sz="2000" dirty="0" smtClean="0">
                <a:latin typeface="+mj-ea"/>
                <a:ea typeface="+mj-ea"/>
              </a:rPr>
              <a:t>研究结果的发表</a:t>
            </a:r>
            <a:endParaRPr lang="en-US" altLang="zh-CN" sz="2000" dirty="0">
              <a:latin typeface="+mj-ea"/>
              <a:ea typeface="+mj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4"/>
          <p:cNvSpPr txBox="1">
            <a:spLocks noChangeArrowheads="1"/>
          </p:cNvSpPr>
          <p:nvPr/>
        </p:nvSpPr>
        <p:spPr bwMode="auto">
          <a:xfrm>
            <a:off x="812694" y="1895923"/>
            <a:ext cx="10666611" cy="2820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7226" tIns="58613" rIns="117226" bIns="58613"/>
          <a:lstStyle/>
          <a:p>
            <a:pPr algn="just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l"/>
            </a:pPr>
            <a:r>
              <a:rPr lang="zh-CN" altLang="en-US" sz="2200" dirty="0" smtClean="0">
                <a:latin typeface="+mj-ea"/>
                <a:ea typeface="+mj-ea"/>
              </a:rPr>
              <a:t>  </a:t>
            </a:r>
            <a:r>
              <a:rPr lang="en-US" altLang="zh-CN" sz="2200" dirty="0" smtClean="0">
                <a:latin typeface="+mj-ea"/>
                <a:ea typeface="+mj-ea"/>
              </a:rPr>
              <a:t>2016</a:t>
            </a:r>
            <a:r>
              <a:rPr lang="zh-CN" altLang="en-US" sz="2200" dirty="0" smtClean="0">
                <a:latin typeface="+mj-ea"/>
                <a:ea typeface="+mj-ea"/>
              </a:rPr>
              <a:t>年国家卫生计生委颁布</a:t>
            </a:r>
            <a:endParaRPr lang="en-US" altLang="zh-CN" sz="2200" dirty="0" smtClean="0">
              <a:latin typeface="+mj-ea"/>
              <a:ea typeface="+mj-ea"/>
            </a:endParaRPr>
          </a:p>
          <a:p>
            <a:pPr algn="just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l"/>
            </a:pPr>
            <a:r>
              <a:rPr lang="en-US" altLang="zh-CN" sz="2200" dirty="0" smtClean="0">
                <a:latin typeface="+mj-ea"/>
                <a:ea typeface="+mj-ea"/>
              </a:rPr>
              <a:t>  2016</a:t>
            </a:r>
            <a:r>
              <a:rPr lang="zh-CN" altLang="en-US" sz="2200" dirty="0" smtClean="0">
                <a:latin typeface="+mj-ea"/>
                <a:ea typeface="+mj-ea"/>
              </a:rPr>
              <a:t>年</a:t>
            </a:r>
            <a:r>
              <a:rPr lang="en-US" altLang="zh-CN" sz="2200" dirty="0" smtClean="0">
                <a:latin typeface="+mj-ea"/>
                <a:ea typeface="+mj-ea"/>
              </a:rPr>
              <a:t>12</a:t>
            </a:r>
            <a:r>
              <a:rPr lang="zh-CN" altLang="en-US" sz="2200" dirty="0" smtClean="0">
                <a:latin typeface="+mj-ea"/>
                <a:ea typeface="+mj-ea"/>
              </a:rPr>
              <a:t>月</a:t>
            </a:r>
            <a:r>
              <a:rPr lang="en-US" altLang="zh-CN" sz="2200" dirty="0" smtClean="0">
                <a:latin typeface="+mj-ea"/>
                <a:ea typeface="+mj-ea"/>
              </a:rPr>
              <a:t>1</a:t>
            </a:r>
            <a:r>
              <a:rPr lang="zh-CN" altLang="en-US" sz="2200" dirty="0" smtClean="0">
                <a:latin typeface="+mj-ea"/>
                <a:ea typeface="+mj-ea"/>
              </a:rPr>
              <a:t>日起施行</a:t>
            </a:r>
            <a:endParaRPr lang="en-US" altLang="zh-CN" sz="2200" dirty="0">
              <a:latin typeface="+mj-ea"/>
              <a:ea typeface="+mj-ea"/>
            </a:endParaRPr>
          </a:p>
          <a:p>
            <a:pPr algn="just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l"/>
            </a:pPr>
            <a:r>
              <a:rPr lang="en-US" altLang="zh-CN" sz="2200" dirty="0">
                <a:latin typeface="+mj-ea"/>
                <a:ea typeface="+mj-ea"/>
              </a:rPr>
              <a:t> </a:t>
            </a:r>
            <a:r>
              <a:rPr lang="en-US" altLang="zh-CN" sz="2200" dirty="0" smtClean="0">
                <a:latin typeface="+mj-ea"/>
                <a:ea typeface="+mj-ea"/>
              </a:rPr>
              <a:t> </a:t>
            </a:r>
            <a:r>
              <a:rPr lang="zh-CN" altLang="en-US" sz="2200" dirty="0" smtClean="0">
                <a:latin typeface="+mj-ea"/>
                <a:ea typeface="+mj-ea"/>
              </a:rPr>
              <a:t>指导：构建伦理委员会，开展伦理审查，进行知情同意</a:t>
            </a:r>
            <a:endParaRPr lang="zh-CN" altLang="en-US" sz="2200" dirty="0">
              <a:latin typeface="+mj-ea"/>
              <a:ea typeface="+mj-ea"/>
            </a:endParaRPr>
          </a:p>
          <a:p>
            <a:pPr algn="just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l"/>
            </a:pPr>
            <a:r>
              <a:rPr lang="en-US" altLang="zh-CN" sz="2200" dirty="0">
                <a:latin typeface="+mj-ea"/>
                <a:ea typeface="+mj-ea"/>
              </a:rPr>
              <a:t> </a:t>
            </a:r>
            <a:r>
              <a:rPr lang="en-US" altLang="zh-CN" sz="2200" dirty="0" smtClean="0">
                <a:latin typeface="+mj-ea"/>
                <a:ea typeface="+mj-ea"/>
              </a:rPr>
              <a:t> </a:t>
            </a:r>
            <a:r>
              <a:rPr lang="zh-CN" altLang="en-US" sz="2200" dirty="0" smtClean="0">
                <a:latin typeface="+mj-ea"/>
                <a:ea typeface="+mj-ea"/>
              </a:rPr>
              <a:t>明确：管辖范围，监督管理，法律责任</a:t>
            </a:r>
            <a:endParaRPr lang="en-US" altLang="zh-CN" sz="2200" dirty="0" smtClean="0">
              <a:latin typeface="+mj-ea"/>
              <a:ea typeface="+mj-ea"/>
            </a:endParaRPr>
          </a:p>
        </p:txBody>
      </p:sp>
      <p:sp>
        <p:nvSpPr>
          <p:cNvPr id="4" name="AutoShape 59"/>
          <p:cNvSpPr>
            <a:spLocks noChangeArrowheads="1"/>
          </p:cNvSpPr>
          <p:nvPr/>
        </p:nvSpPr>
        <p:spPr bwMode="auto">
          <a:xfrm>
            <a:off x="609520" y="1221059"/>
            <a:ext cx="8736463" cy="493827"/>
          </a:xfrm>
          <a:prstGeom prst="roundRect">
            <a:avLst>
              <a:gd name="adj" fmla="val 11028"/>
            </a:avLst>
          </a:prstGeom>
          <a:gradFill rotWithShape="1">
            <a:gsLst>
              <a:gs pos="0">
                <a:srgbClr val="FFFFFF">
                  <a:gamma/>
                  <a:tint val="0"/>
                  <a:invGamma/>
                  <a:alpha val="80000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1"/>
          </a:gradFill>
          <a:ln w="12700" algn="ctr">
            <a:noFill/>
            <a:round/>
            <a:headEnd/>
            <a:tailEnd/>
          </a:ln>
          <a:effectLst/>
        </p:spPr>
        <p:txBody>
          <a:bodyPr wrap="none" lIns="117226" tIns="58613" rIns="117226" bIns="58613" anchor="ctr"/>
          <a:lstStyle>
            <a:lvl1pPr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9pPr>
          </a:lstStyle>
          <a:p>
            <a:pPr eaLnBrk="1" latinLnBrk="1" hangingPunct="1">
              <a:defRPr/>
            </a:pPr>
            <a:r>
              <a:rPr lang="en-US" altLang="zh-CN" sz="2800" dirty="0" smtClean="0">
                <a:ln w="6350" cmpd="sng">
                  <a:noFill/>
                  <a:prstDash val="solid"/>
                  <a:miter lim="800000"/>
                </a:ln>
                <a:solidFill>
                  <a:srgbClr val="8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</a:rPr>
              <a:t>《</a:t>
            </a:r>
            <a:r>
              <a:rPr lang="zh-CN" altLang="en-US" sz="2800" dirty="0" smtClean="0">
                <a:ln w="6350" cmpd="sng">
                  <a:noFill/>
                  <a:prstDash val="solid"/>
                  <a:miter lim="800000"/>
                </a:ln>
                <a:solidFill>
                  <a:srgbClr val="8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</a:rPr>
              <a:t>涉及人的生物医学研究伦理审查办法</a:t>
            </a:r>
            <a:r>
              <a:rPr lang="en-US" altLang="zh-CN" sz="2800" dirty="0" smtClean="0">
                <a:ln w="6350" cmpd="sng">
                  <a:noFill/>
                  <a:prstDash val="solid"/>
                  <a:miter lim="800000"/>
                </a:ln>
                <a:solidFill>
                  <a:srgbClr val="8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</a:rPr>
              <a:t>》</a:t>
            </a:r>
            <a:endParaRPr lang="ko-KR" altLang="en-US" sz="2800" dirty="0" smtClean="0">
              <a:ln w="6350" cmpd="sng">
                <a:noFill/>
                <a:prstDash val="solid"/>
                <a:miter lim="800000"/>
              </a:ln>
              <a:solidFill>
                <a:srgbClr val="8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ea"/>
              <a:ea typeface="+mj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4"/>
          <p:cNvSpPr txBox="1">
            <a:spLocks noChangeArrowheads="1"/>
          </p:cNvSpPr>
          <p:nvPr/>
        </p:nvSpPr>
        <p:spPr bwMode="auto">
          <a:xfrm>
            <a:off x="812694" y="1895933"/>
            <a:ext cx="10666611" cy="4191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7226" tIns="58613" rIns="117226" bIns="58613"/>
          <a:lstStyle/>
          <a:p>
            <a:pPr algn="just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l"/>
            </a:pPr>
            <a:r>
              <a:rPr lang="zh-CN" altLang="en-US" sz="2200" dirty="0" smtClean="0">
                <a:latin typeface="+mj-ea"/>
                <a:ea typeface="+mj-ea"/>
              </a:rPr>
              <a:t>  </a:t>
            </a:r>
            <a:r>
              <a:rPr lang="en-US" altLang="zh-CN" sz="2200" dirty="0" smtClean="0">
                <a:latin typeface="+mj-ea"/>
                <a:ea typeface="+mj-ea"/>
              </a:rPr>
              <a:t>2016</a:t>
            </a:r>
            <a:r>
              <a:rPr lang="zh-CN" altLang="en-US" sz="2200" dirty="0" smtClean="0">
                <a:latin typeface="+mj-ea"/>
                <a:ea typeface="+mj-ea"/>
              </a:rPr>
              <a:t>年国家食药监局和国家卫生计生委颁布</a:t>
            </a:r>
            <a:endParaRPr lang="en-US" altLang="zh-CN" sz="2200" dirty="0" smtClean="0">
              <a:latin typeface="+mj-ea"/>
              <a:ea typeface="+mj-ea"/>
            </a:endParaRPr>
          </a:p>
          <a:p>
            <a:pPr algn="just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l"/>
            </a:pPr>
            <a:r>
              <a:rPr lang="en-US" altLang="zh-CN" sz="2200" dirty="0" smtClean="0">
                <a:latin typeface="+mj-ea"/>
                <a:ea typeface="+mj-ea"/>
              </a:rPr>
              <a:t>  2016</a:t>
            </a:r>
            <a:r>
              <a:rPr lang="zh-CN" altLang="en-US" sz="2200" dirty="0" smtClean="0">
                <a:latin typeface="+mj-ea"/>
                <a:ea typeface="+mj-ea"/>
              </a:rPr>
              <a:t>年</a:t>
            </a:r>
            <a:r>
              <a:rPr lang="en-US" altLang="zh-CN" sz="2200" dirty="0" smtClean="0">
                <a:latin typeface="+mj-ea"/>
                <a:ea typeface="+mj-ea"/>
              </a:rPr>
              <a:t>6</a:t>
            </a:r>
            <a:r>
              <a:rPr lang="zh-CN" altLang="en-US" sz="2200" dirty="0" smtClean="0">
                <a:latin typeface="+mj-ea"/>
                <a:ea typeface="+mj-ea"/>
              </a:rPr>
              <a:t>月</a:t>
            </a:r>
            <a:r>
              <a:rPr lang="en-US" altLang="zh-CN" sz="2200" dirty="0" smtClean="0">
                <a:latin typeface="+mj-ea"/>
                <a:ea typeface="+mj-ea"/>
              </a:rPr>
              <a:t>1</a:t>
            </a:r>
            <a:r>
              <a:rPr lang="zh-CN" altLang="en-US" sz="2200" dirty="0" smtClean="0">
                <a:latin typeface="+mj-ea"/>
                <a:ea typeface="+mj-ea"/>
              </a:rPr>
              <a:t>日起施行</a:t>
            </a:r>
            <a:endParaRPr lang="en-US" altLang="zh-CN" sz="2200" dirty="0">
              <a:latin typeface="+mj-ea"/>
              <a:ea typeface="+mj-ea"/>
            </a:endParaRPr>
          </a:p>
          <a:p>
            <a:pPr algn="just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l"/>
            </a:pPr>
            <a:r>
              <a:rPr lang="en-US" altLang="zh-CN" sz="2200" dirty="0">
                <a:latin typeface="+mj-ea"/>
                <a:ea typeface="+mj-ea"/>
              </a:rPr>
              <a:t> </a:t>
            </a:r>
            <a:r>
              <a:rPr lang="en-US" altLang="zh-CN" sz="2200" dirty="0" smtClean="0">
                <a:latin typeface="+mj-ea"/>
                <a:ea typeface="+mj-ea"/>
              </a:rPr>
              <a:t> </a:t>
            </a:r>
            <a:r>
              <a:rPr lang="zh-CN" altLang="en-US" sz="2200" dirty="0" smtClean="0">
                <a:latin typeface="+mj-ea"/>
                <a:ea typeface="+mj-ea"/>
              </a:rPr>
              <a:t>第三章：审查材料，跟踪审查，弱势群体，知情同意</a:t>
            </a:r>
            <a:endParaRPr lang="en-US" altLang="zh-CN" sz="2200" dirty="0" smtClean="0">
              <a:latin typeface="+mj-ea"/>
              <a:ea typeface="+mj-ea"/>
            </a:endParaRPr>
          </a:p>
          <a:p>
            <a:pPr marL="367200" algn="just">
              <a:lnSpc>
                <a:spcPct val="150000"/>
              </a:lnSpc>
              <a:spcAft>
                <a:spcPts val="1200"/>
              </a:spcAft>
            </a:pPr>
            <a:r>
              <a:rPr lang="zh-CN" altLang="en-US" sz="2200" dirty="0" smtClean="0">
                <a:latin typeface="+mj-ea"/>
                <a:ea typeface="+mj-ea"/>
              </a:rPr>
              <a:t>第四章：方案设计，方案实施</a:t>
            </a:r>
            <a:endParaRPr lang="en-US" altLang="zh-CN" sz="2200" dirty="0" smtClean="0">
              <a:latin typeface="+mj-ea"/>
              <a:ea typeface="+mj-ea"/>
            </a:endParaRPr>
          </a:p>
          <a:p>
            <a:pPr marL="367200" algn="just">
              <a:lnSpc>
                <a:spcPct val="150000"/>
              </a:lnSpc>
              <a:spcAft>
                <a:spcPts val="1200"/>
              </a:spcAft>
            </a:pPr>
            <a:r>
              <a:rPr lang="zh-CN" altLang="en-US" sz="2200" dirty="0" smtClean="0">
                <a:latin typeface="+mj-ea"/>
                <a:ea typeface="+mj-ea"/>
              </a:rPr>
              <a:t>第五章：委员会运作，审查重点，协作审查，资料保存</a:t>
            </a:r>
            <a:endParaRPr lang="en-US" altLang="zh-CN" sz="2200" dirty="0" smtClean="0">
              <a:latin typeface="+mj-ea"/>
              <a:ea typeface="+mj-ea"/>
            </a:endParaRPr>
          </a:p>
        </p:txBody>
      </p:sp>
      <p:sp>
        <p:nvSpPr>
          <p:cNvPr id="4" name="AutoShape 59"/>
          <p:cNvSpPr>
            <a:spLocks noChangeArrowheads="1"/>
          </p:cNvSpPr>
          <p:nvPr/>
        </p:nvSpPr>
        <p:spPr bwMode="auto">
          <a:xfrm>
            <a:off x="609520" y="1221059"/>
            <a:ext cx="8736463" cy="493827"/>
          </a:xfrm>
          <a:prstGeom prst="roundRect">
            <a:avLst>
              <a:gd name="adj" fmla="val 11028"/>
            </a:avLst>
          </a:prstGeom>
          <a:gradFill rotWithShape="1">
            <a:gsLst>
              <a:gs pos="0">
                <a:srgbClr val="FFFFFF">
                  <a:gamma/>
                  <a:tint val="0"/>
                  <a:invGamma/>
                  <a:alpha val="80000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1"/>
          </a:gradFill>
          <a:ln w="12700" algn="ctr">
            <a:noFill/>
            <a:round/>
            <a:headEnd/>
            <a:tailEnd/>
          </a:ln>
          <a:effectLst/>
        </p:spPr>
        <p:txBody>
          <a:bodyPr wrap="none" lIns="117226" tIns="58613" rIns="117226" bIns="58613" anchor="ctr"/>
          <a:lstStyle>
            <a:lvl1pPr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9pPr>
          </a:lstStyle>
          <a:p>
            <a:pPr eaLnBrk="1" latinLnBrk="1" hangingPunct="1">
              <a:defRPr/>
            </a:pPr>
            <a:r>
              <a:rPr lang="en-US" altLang="zh-CN" sz="2800" dirty="0" smtClean="0">
                <a:ln w="6350" cmpd="sng">
                  <a:noFill/>
                  <a:prstDash val="solid"/>
                  <a:miter lim="800000"/>
                </a:ln>
                <a:solidFill>
                  <a:srgbClr val="8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</a:rPr>
              <a:t>《</a:t>
            </a:r>
            <a:r>
              <a:rPr lang="zh-CN" altLang="en-US" sz="2800" dirty="0" smtClean="0">
                <a:ln w="6350" cmpd="sng">
                  <a:noFill/>
                  <a:prstDash val="solid"/>
                  <a:miter lim="800000"/>
                </a:ln>
                <a:solidFill>
                  <a:srgbClr val="8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</a:rPr>
              <a:t>医疗器械临床试验质量管理规范</a:t>
            </a:r>
            <a:r>
              <a:rPr lang="en-US" altLang="zh-CN" sz="2800" dirty="0" smtClean="0">
                <a:ln w="6350" cmpd="sng">
                  <a:noFill/>
                  <a:prstDash val="solid"/>
                  <a:miter lim="800000"/>
                </a:ln>
                <a:solidFill>
                  <a:srgbClr val="8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</a:rPr>
              <a:t>》</a:t>
            </a:r>
            <a:endParaRPr lang="ko-KR" altLang="en-US" sz="2800" dirty="0" smtClean="0">
              <a:ln w="6350" cmpd="sng">
                <a:noFill/>
                <a:prstDash val="solid"/>
                <a:miter lim="800000"/>
              </a:ln>
              <a:solidFill>
                <a:srgbClr val="8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ea"/>
              <a:ea typeface="+mj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9"/>
          <p:cNvSpPr>
            <a:spLocks noChangeArrowheads="1"/>
          </p:cNvSpPr>
          <p:nvPr/>
        </p:nvSpPr>
        <p:spPr bwMode="auto">
          <a:xfrm>
            <a:off x="539041" y="1049568"/>
            <a:ext cx="9937126" cy="493827"/>
          </a:xfrm>
          <a:prstGeom prst="roundRect">
            <a:avLst>
              <a:gd name="adj" fmla="val 11028"/>
            </a:avLst>
          </a:prstGeom>
          <a:noFill/>
          <a:ln w="12700" algn="ctr">
            <a:noFill/>
            <a:round/>
            <a:headEnd/>
            <a:tailEnd/>
          </a:ln>
          <a:effectLst/>
        </p:spPr>
        <p:txBody>
          <a:bodyPr wrap="none" lIns="91436" tIns="45719" rIns="91436" bIns="45719" anchor="ctr"/>
          <a:lstStyle>
            <a:lvl1pPr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9pPr>
          </a:lstStyle>
          <a:p>
            <a:pPr eaLnBrk="1" latinLnBrk="1" hangingPunct="1">
              <a:defRPr/>
            </a:pPr>
            <a:r>
              <a:rPr lang="en-US" altLang="zh-CN" sz="2800" dirty="0" smtClean="0">
                <a:ln w="6350" cmpd="sng">
                  <a:noFill/>
                  <a:prstDash val="solid"/>
                  <a:miter lim="800000"/>
                </a:ln>
                <a:solidFill>
                  <a:srgbClr val="8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</a:rPr>
              <a:t>《</a:t>
            </a:r>
            <a:r>
              <a:rPr lang="zh-CN" altLang="en-US" sz="2800" dirty="0" smtClean="0">
                <a:ln w="6350" cmpd="sng">
                  <a:noFill/>
                  <a:prstDash val="solid"/>
                  <a:miter lim="800000"/>
                </a:ln>
                <a:solidFill>
                  <a:srgbClr val="8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</a:rPr>
              <a:t>关于深化审评审批制度改革鼓励药品医疗器械创新的意见</a:t>
            </a:r>
            <a:r>
              <a:rPr lang="en-US" altLang="zh-CN" sz="2800" dirty="0" smtClean="0">
                <a:ln w="6350" cmpd="sng">
                  <a:noFill/>
                  <a:prstDash val="solid"/>
                  <a:miter lim="800000"/>
                </a:ln>
                <a:solidFill>
                  <a:srgbClr val="8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</a:rPr>
              <a:t>》</a:t>
            </a:r>
            <a:endParaRPr lang="ko-KR" altLang="en-US" sz="2800" dirty="0">
              <a:ln w="6350" cmpd="sng">
                <a:noFill/>
                <a:prstDash val="solid"/>
                <a:miter lim="800000"/>
              </a:ln>
              <a:solidFill>
                <a:srgbClr val="8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4" name="AutoShape 71"/>
          <p:cNvSpPr>
            <a:spLocks noChangeArrowheads="1"/>
          </p:cNvSpPr>
          <p:nvPr/>
        </p:nvSpPr>
        <p:spPr bwMode="auto">
          <a:xfrm>
            <a:off x="880912" y="1643430"/>
            <a:ext cx="4038074" cy="4420623"/>
          </a:xfrm>
          <a:prstGeom prst="roundRect">
            <a:avLst>
              <a:gd name="adj" fmla="val 1934"/>
            </a:avLst>
          </a:prstGeom>
          <a:noFill/>
          <a:ln w="9525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38100" h="38100"/>
          </a:sp3d>
        </p:spPr>
        <p:txBody>
          <a:bodyPr lIns="71997" tIns="143994" rIns="71997" bIns="71997"/>
          <a:lstStyle/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改革临床试验管理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3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zh-CN" altLang="en-US" sz="1800" dirty="0" smtClean="0">
                <a:latin typeface="+mj-ea"/>
                <a:ea typeface="+mj-ea"/>
              </a:rPr>
              <a:t> 机构资格认定实行备案管理</a:t>
            </a:r>
            <a:endParaRPr lang="en-US" altLang="zh-CN" sz="1800" dirty="0" smtClean="0">
              <a:latin typeface="+mj-ea"/>
              <a:ea typeface="+mj-ea"/>
            </a:endParaRPr>
          </a:p>
          <a:p>
            <a:pPr>
              <a:spcBef>
                <a:spcPts val="3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zh-CN" altLang="en-US" sz="1800" dirty="0" smtClean="0">
                <a:latin typeface="+mj-ea"/>
                <a:ea typeface="+mj-ea"/>
              </a:rPr>
              <a:t> 支持机构和人员开展临床试验</a:t>
            </a:r>
            <a:endParaRPr lang="en-US" altLang="zh-CN" sz="1800" dirty="0" smtClean="0">
              <a:latin typeface="+mj-ea"/>
              <a:ea typeface="+mj-ea"/>
            </a:endParaRPr>
          </a:p>
          <a:p>
            <a:pPr>
              <a:spcBef>
                <a:spcPts val="3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zh-CN" altLang="en-US" sz="18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j-ea"/>
                <a:ea typeface="+mj-ea"/>
              </a:rPr>
              <a:t> 完善伦理委员会机制</a:t>
            </a:r>
            <a:endParaRPr lang="en-US" altLang="zh-CN" sz="1800" dirty="0" smtClean="0">
              <a:solidFill>
                <a:schemeClr val="tx2">
                  <a:lumMod val="90000"/>
                  <a:lumOff val="10000"/>
                </a:schemeClr>
              </a:solidFill>
              <a:latin typeface="+mj-ea"/>
              <a:ea typeface="+mj-ea"/>
            </a:endParaRPr>
          </a:p>
          <a:p>
            <a:pPr>
              <a:spcBef>
                <a:spcPts val="3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zh-CN" altLang="en-US" sz="18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j-ea"/>
                <a:ea typeface="+mj-ea"/>
              </a:rPr>
              <a:t> 提高伦理审查效率</a:t>
            </a:r>
            <a:endParaRPr lang="en-US" altLang="zh-CN" sz="1800" dirty="0" smtClean="0">
              <a:solidFill>
                <a:schemeClr val="tx2">
                  <a:lumMod val="90000"/>
                  <a:lumOff val="10000"/>
                </a:schemeClr>
              </a:solidFill>
              <a:latin typeface="+mj-ea"/>
              <a:ea typeface="+mj-ea"/>
            </a:endParaRPr>
          </a:p>
          <a:p>
            <a:pPr>
              <a:spcBef>
                <a:spcPts val="3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zh-CN" altLang="en-US" sz="18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j-ea"/>
                <a:ea typeface="+mj-ea"/>
              </a:rPr>
              <a:t> 优化临床试验审批程序</a:t>
            </a:r>
            <a:endParaRPr lang="en-US" altLang="zh-CN" sz="1800" dirty="0" smtClean="0">
              <a:solidFill>
                <a:schemeClr val="tx2">
                  <a:lumMod val="90000"/>
                  <a:lumOff val="10000"/>
                </a:schemeClr>
              </a:solidFill>
              <a:latin typeface="+mj-ea"/>
              <a:ea typeface="+mj-ea"/>
            </a:endParaRPr>
          </a:p>
          <a:p>
            <a:pPr>
              <a:spcBef>
                <a:spcPts val="3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zh-CN" altLang="en-US" sz="1800" dirty="0" smtClean="0">
                <a:latin typeface="+mj-ea"/>
                <a:ea typeface="+mj-ea"/>
              </a:rPr>
              <a:t> 接受境外临床试验数据</a:t>
            </a:r>
            <a:endParaRPr lang="en-US" altLang="zh-CN" sz="1800" dirty="0" smtClean="0">
              <a:latin typeface="+mj-ea"/>
              <a:ea typeface="+mj-ea"/>
            </a:endParaRPr>
          </a:p>
          <a:p>
            <a:pPr>
              <a:spcBef>
                <a:spcPts val="3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zh-CN" altLang="en-US" sz="1800" dirty="0" smtClean="0">
                <a:latin typeface="+mj-ea"/>
                <a:ea typeface="+mj-ea"/>
              </a:rPr>
              <a:t> 支持拓展性临床试验</a:t>
            </a:r>
            <a:endParaRPr lang="en-US" altLang="zh-CN" sz="1800" dirty="0" smtClean="0">
              <a:latin typeface="+mj-ea"/>
              <a:ea typeface="+mj-ea"/>
            </a:endParaRPr>
          </a:p>
          <a:p>
            <a:pPr>
              <a:spcBef>
                <a:spcPts val="3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zh-CN" altLang="en-US" sz="1800" dirty="0" smtClean="0">
                <a:latin typeface="+mj-ea"/>
                <a:ea typeface="+mj-ea"/>
              </a:rPr>
              <a:t> 严肃查处数据造假行为</a:t>
            </a:r>
            <a:endParaRPr lang="zh-CN" altLang="zh-CN" sz="1800" dirty="0">
              <a:latin typeface="+mj-ea"/>
              <a:ea typeface="+mj-ea"/>
            </a:endParaRPr>
          </a:p>
        </p:txBody>
      </p:sp>
      <p:grpSp>
        <p:nvGrpSpPr>
          <p:cNvPr id="2" name="组合 14"/>
          <p:cNvGrpSpPr/>
          <p:nvPr/>
        </p:nvGrpSpPr>
        <p:grpSpPr>
          <a:xfrm>
            <a:off x="4809322" y="1962607"/>
            <a:ext cx="6766628" cy="1724424"/>
            <a:chOff x="990600" y="1066799"/>
            <a:chExt cx="7315200" cy="1981201"/>
          </a:xfrm>
        </p:grpSpPr>
        <p:sp>
          <p:nvSpPr>
            <p:cNvPr id="16" name="圆角矩形 15"/>
            <p:cNvSpPr/>
            <p:nvPr/>
          </p:nvSpPr>
          <p:spPr>
            <a:xfrm>
              <a:off x="990600" y="1464733"/>
              <a:ext cx="1286933" cy="948267"/>
            </a:xfrm>
            <a:prstGeom prst="roundRect">
              <a:avLst>
                <a:gd name="adj" fmla="val 10000"/>
              </a:avLst>
            </a:prstGeom>
            <a:solidFill>
              <a:srgbClr val="FFFFCC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>
                <a:spcBef>
                  <a:spcPts val="600"/>
                </a:spcBef>
              </a:pPr>
              <a:r>
                <a:rPr lang="zh-CN" altLang="en-US" sz="1500" dirty="0" smtClean="0">
                  <a:latin typeface="+mj-ea"/>
                  <a:ea typeface="+mj-ea"/>
                </a:rPr>
                <a:t>国家食药</a:t>
              </a:r>
              <a:endParaRPr lang="en-US" altLang="zh-CN" sz="1500" dirty="0" smtClean="0">
                <a:latin typeface="+mj-ea"/>
                <a:ea typeface="+mj-ea"/>
              </a:endParaRPr>
            </a:p>
            <a:p>
              <a:pPr algn="ctr"/>
              <a:r>
                <a:rPr lang="zh-CN" altLang="en-US" sz="1500" dirty="0" smtClean="0">
                  <a:latin typeface="+mj-ea"/>
                  <a:ea typeface="+mj-ea"/>
                </a:rPr>
                <a:t>监局</a:t>
              </a:r>
              <a:endParaRPr lang="zh-CN" altLang="en-US" sz="1500" dirty="0">
                <a:latin typeface="+mj-ea"/>
                <a:ea typeface="+mj-ea"/>
              </a:endParaRPr>
            </a:p>
          </p:txBody>
        </p:sp>
        <p:grpSp>
          <p:nvGrpSpPr>
            <p:cNvPr id="3" name="组合 11"/>
            <p:cNvGrpSpPr/>
            <p:nvPr/>
          </p:nvGrpSpPr>
          <p:grpSpPr>
            <a:xfrm>
              <a:off x="1193800" y="2116667"/>
              <a:ext cx="1422400" cy="533400"/>
              <a:chOff x="228604" y="2362199"/>
              <a:chExt cx="1072675" cy="426567"/>
            </a:xfrm>
            <a:solidFill>
              <a:srgbClr val="0A7C69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33" name="圆角矩形 32"/>
              <p:cNvSpPr/>
              <p:nvPr/>
            </p:nvSpPr>
            <p:spPr>
              <a:xfrm>
                <a:off x="228604" y="2362199"/>
                <a:ext cx="1072675" cy="426567"/>
              </a:xfrm>
              <a:prstGeom prst="roundRect">
                <a:avLst>
                  <a:gd name="adj" fmla="val 10000"/>
                </a:avLst>
              </a:prstGeom>
              <a:grpFill/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4" name="圆角矩形 4"/>
              <p:cNvSpPr/>
              <p:nvPr/>
            </p:nvSpPr>
            <p:spPr>
              <a:xfrm>
                <a:off x="241098" y="2374693"/>
                <a:ext cx="1047687" cy="401579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60" tIns="15240" rIns="22860" bIns="15240" numCol="1" spcCol="1270" anchor="ctr" anchorCtr="0">
                <a:noAutofit/>
              </a:bodyPr>
              <a:lstStyle/>
              <a:p>
                <a:pPr algn="ctr" defTabSz="533379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zh-CN" altLang="en-US" sz="1500" dirty="0" smtClean="0">
                    <a:latin typeface="+mj-ea"/>
                    <a:ea typeface="+mj-ea"/>
                  </a:rPr>
                  <a:t>临床研究申请</a:t>
                </a:r>
                <a:endParaRPr lang="zh-CN" altLang="en-US" sz="1500" dirty="0">
                  <a:latin typeface="+mj-ea"/>
                  <a:ea typeface="+mj-ea"/>
                </a:endParaRPr>
              </a:p>
            </p:txBody>
          </p:sp>
        </p:grpSp>
        <p:sp>
          <p:nvSpPr>
            <p:cNvPr id="18" name="圆角矩形 17"/>
            <p:cNvSpPr/>
            <p:nvPr/>
          </p:nvSpPr>
          <p:spPr>
            <a:xfrm>
              <a:off x="2887133" y="1701800"/>
              <a:ext cx="1286933" cy="948267"/>
            </a:xfrm>
            <a:prstGeom prst="roundRect">
              <a:avLst>
                <a:gd name="adj" fmla="val 10000"/>
              </a:avLst>
            </a:prstGeom>
            <a:solidFill>
              <a:srgbClr val="99CCF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>
                <a:spcBef>
                  <a:spcPts val="600"/>
                </a:spcBef>
              </a:pPr>
              <a:endParaRPr lang="en-US" altLang="zh-CN" sz="1800" dirty="0" smtClean="0">
                <a:latin typeface="+mj-ea"/>
                <a:ea typeface="+mj-ea"/>
              </a:endParaRPr>
            </a:p>
            <a:p>
              <a:pPr algn="ctr"/>
              <a:r>
                <a:rPr lang="zh-CN" altLang="en-US" sz="1500" dirty="0" smtClean="0">
                  <a:latin typeface="+mj-ea"/>
                  <a:ea typeface="+mj-ea"/>
                </a:rPr>
                <a:t>所有中心</a:t>
              </a:r>
              <a:r>
                <a:rPr lang="en-US" altLang="zh-CN" sz="1500" dirty="0" smtClean="0">
                  <a:latin typeface="+mj-ea"/>
                  <a:ea typeface="+mj-ea"/>
                </a:rPr>
                <a:t>IRB</a:t>
              </a:r>
            </a:p>
          </p:txBody>
        </p:sp>
        <p:grpSp>
          <p:nvGrpSpPr>
            <p:cNvPr id="5" name="组合 15"/>
            <p:cNvGrpSpPr/>
            <p:nvPr/>
          </p:nvGrpSpPr>
          <p:grpSpPr>
            <a:xfrm>
              <a:off x="3090333" y="1464733"/>
              <a:ext cx="1422400" cy="533400"/>
              <a:chOff x="228604" y="2362199"/>
              <a:chExt cx="1072675" cy="426567"/>
            </a:xfrm>
            <a:solidFill>
              <a:srgbClr val="0A7C69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31" name="圆角矩形 30"/>
              <p:cNvSpPr/>
              <p:nvPr/>
            </p:nvSpPr>
            <p:spPr>
              <a:xfrm>
                <a:off x="228604" y="2362199"/>
                <a:ext cx="1072675" cy="426567"/>
              </a:xfrm>
              <a:prstGeom prst="roundRect">
                <a:avLst>
                  <a:gd name="adj" fmla="val 10000"/>
                </a:avLst>
              </a:prstGeom>
              <a:grpFill/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2" name="圆角矩形 4"/>
              <p:cNvSpPr/>
              <p:nvPr/>
            </p:nvSpPr>
            <p:spPr>
              <a:xfrm>
                <a:off x="241098" y="2374693"/>
                <a:ext cx="1047687" cy="401579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60" tIns="15240" rIns="22860" bIns="15240" numCol="1" spcCol="1270" anchor="ctr" anchorCtr="0">
                <a:noAutofit/>
              </a:bodyPr>
              <a:lstStyle/>
              <a:p>
                <a:pPr algn="ctr" defTabSz="533379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zh-CN" altLang="en-US" sz="1500" dirty="0" smtClean="0">
                    <a:latin typeface="+mj-ea"/>
                    <a:ea typeface="+mj-ea"/>
                  </a:rPr>
                  <a:t>伦理审查</a:t>
                </a:r>
                <a:endParaRPr lang="zh-CN" altLang="en-US" sz="1500" dirty="0">
                  <a:latin typeface="+mj-ea"/>
                  <a:ea typeface="+mj-ea"/>
                </a:endParaRPr>
              </a:p>
            </p:txBody>
          </p:sp>
        </p:grpSp>
        <p:sp>
          <p:nvSpPr>
            <p:cNvPr id="20" name="圆角矩形 19"/>
            <p:cNvSpPr/>
            <p:nvPr/>
          </p:nvSpPr>
          <p:spPr>
            <a:xfrm>
              <a:off x="4783667" y="1464733"/>
              <a:ext cx="1286933" cy="948267"/>
            </a:xfrm>
            <a:prstGeom prst="roundRect">
              <a:avLst>
                <a:gd name="adj" fmla="val 10000"/>
              </a:avLst>
            </a:prstGeom>
            <a:solidFill>
              <a:srgbClr val="FFFFCC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r>
                <a:rPr lang="zh-CN" altLang="en-US" sz="1500" dirty="0" smtClean="0">
                  <a:latin typeface="+mj-ea"/>
                  <a:ea typeface="+mj-ea"/>
                </a:rPr>
                <a:t>科技部</a:t>
              </a:r>
              <a:endParaRPr lang="en-US" altLang="zh-CN" sz="1500" dirty="0" smtClean="0">
                <a:latin typeface="+mj-ea"/>
                <a:ea typeface="+mj-ea"/>
              </a:endParaRPr>
            </a:p>
            <a:p>
              <a:pPr algn="ctr"/>
              <a:r>
                <a:rPr lang="zh-CN" altLang="en-US" sz="1500" dirty="0" smtClean="0">
                  <a:latin typeface="+mj-ea"/>
                  <a:ea typeface="+mj-ea"/>
                </a:rPr>
                <a:t>遗传办</a:t>
              </a:r>
              <a:endParaRPr lang="zh-CN" altLang="en-US" sz="1500" dirty="0">
                <a:latin typeface="+mj-ea"/>
                <a:ea typeface="+mj-ea"/>
              </a:endParaRPr>
            </a:p>
          </p:txBody>
        </p:sp>
        <p:grpSp>
          <p:nvGrpSpPr>
            <p:cNvPr id="6" name="组合 19"/>
            <p:cNvGrpSpPr/>
            <p:nvPr/>
          </p:nvGrpSpPr>
          <p:grpSpPr>
            <a:xfrm>
              <a:off x="4986867" y="2116667"/>
              <a:ext cx="1422400" cy="533400"/>
              <a:chOff x="228604" y="2362199"/>
              <a:chExt cx="1072675" cy="426567"/>
            </a:xfrm>
            <a:solidFill>
              <a:srgbClr val="0A7C69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29" name="圆角矩形 28"/>
              <p:cNvSpPr/>
              <p:nvPr/>
            </p:nvSpPr>
            <p:spPr>
              <a:xfrm>
                <a:off x="228604" y="2362199"/>
                <a:ext cx="1072675" cy="426567"/>
              </a:xfrm>
              <a:prstGeom prst="roundRect">
                <a:avLst>
                  <a:gd name="adj" fmla="val 10000"/>
                </a:avLst>
              </a:prstGeom>
              <a:grpFill/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0" name="圆角矩形 4"/>
              <p:cNvSpPr/>
              <p:nvPr/>
            </p:nvSpPr>
            <p:spPr>
              <a:xfrm>
                <a:off x="241098" y="2374693"/>
                <a:ext cx="1047687" cy="401579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60" tIns="15240" rIns="22860" bIns="15240" numCol="1" spcCol="1270" anchor="ctr" anchorCtr="0">
                <a:noAutofit/>
              </a:bodyPr>
              <a:lstStyle/>
              <a:p>
                <a:pPr algn="ctr" defTabSz="533379">
                  <a:spcBef>
                    <a:spcPct val="0"/>
                  </a:spcBef>
                </a:pPr>
                <a:r>
                  <a:rPr lang="zh-CN" altLang="en-US" sz="1500" dirty="0" smtClean="0">
                    <a:latin typeface="+mj-ea"/>
                    <a:ea typeface="+mj-ea"/>
                  </a:rPr>
                  <a:t>遗传资源出口</a:t>
                </a:r>
                <a:endParaRPr lang="en-US" altLang="zh-CN" sz="1500" dirty="0" smtClean="0">
                  <a:latin typeface="+mj-ea"/>
                  <a:ea typeface="+mj-ea"/>
                </a:endParaRPr>
              </a:p>
              <a:p>
                <a:pPr algn="ctr" defTabSz="533379">
                  <a:spcBef>
                    <a:spcPct val="0"/>
                  </a:spcBef>
                </a:pPr>
                <a:r>
                  <a:rPr lang="zh-CN" altLang="en-US" sz="1500" dirty="0" smtClean="0">
                    <a:latin typeface="+mj-ea"/>
                    <a:ea typeface="+mj-ea"/>
                  </a:rPr>
                  <a:t>申报</a:t>
                </a:r>
                <a:endParaRPr lang="zh-CN" altLang="en-US" sz="1500" dirty="0">
                  <a:latin typeface="+mj-ea"/>
                  <a:ea typeface="+mj-ea"/>
                </a:endParaRPr>
              </a:p>
            </p:txBody>
          </p:sp>
        </p:grpSp>
        <p:sp>
          <p:nvSpPr>
            <p:cNvPr id="22" name="圆角矩形 21"/>
            <p:cNvSpPr/>
            <p:nvPr/>
          </p:nvSpPr>
          <p:spPr>
            <a:xfrm>
              <a:off x="6680200" y="1701800"/>
              <a:ext cx="1286933" cy="948267"/>
            </a:xfrm>
            <a:prstGeom prst="roundRect">
              <a:avLst>
                <a:gd name="adj" fmla="val 10000"/>
              </a:avLst>
            </a:prstGeom>
            <a:solidFill>
              <a:srgbClr val="FFFFCC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>
                <a:spcBef>
                  <a:spcPts val="600"/>
                </a:spcBef>
              </a:pPr>
              <a:endParaRPr lang="en-US" altLang="zh-CN" sz="1800" dirty="0" smtClean="0">
                <a:latin typeface="+mj-ea"/>
                <a:ea typeface="+mj-ea"/>
              </a:endParaRPr>
            </a:p>
            <a:p>
              <a:pPr algn="ctr"/>
              <a:r>
                <a:rPr lang="zh-CN" altLang="en-US" sz="1500" dirty="0" smtClean="0">
                  <a:latin typeface="+mj-ea"/>
                  <a:ea typeface="+mj-ea"/>
                </a:rPr>
                <a:t>所有中心</a:t>
              </a:r>
              <a:endParaRPr lang="en-US" altLang="zh-CN" sz="1500" dirty="0" smtClean="0">
                <a:latin typeface="+mj-ea"/>
                <a:ea typeface="+mj-ea"/>
              </a:endParaRPr>
            </a:p>
            <a:p>
              <a:pPr algn="ctr"/>
              <a:r>
                <a:rPr lang="zh-CN" altLang="en-US" sz="1500" dirty="0" smtClean="0">
                  <a:latin typeface="+mj-ea"/>
                  <a:ea typeface="+mj-ea"/>
                </a:rPr>
                <a:t>机构</a:t>
              </a:r>
              <a:endParaRPr lang="en-US" altLang="zh-CN" sz="1500" dirty="0" smtClean="0">
                <a:latin typeface="+mj-ea"/>
                <a:ea typeface="+mj-ea"/>
              </a:endParaRPr>
            </a:p>
          </p:txBody>
        </p:sp>
        <p:grpSp>
          <p:nvGrpSpPr>
            <p:cNvPr id="7" name="组合 23"/>
            <p:cNvGrpSpPr/>
            <p:nvPr/>
          </p:nvGrpSpPr>
          <p:grpSpPr>
            <a:xfrm>
              <a:off x="6883400" y="1464733"/>
              <a:ext cx="1422400" cy="533400"/>
              <a:chOff x="228604" y="2362199"/>
              <a:chExt cx="1072675" cy="426567"/>
            </a:xfrm>
            <a:solidFill>
              <a:srgbClr val="0A7C69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27" name="圆角矩形 26"/>
              <p:cNvSpPr/>
              <p:nvPr/>
            </p:nvSpPr>
            <p:spPr>
              <a:xfrm>
                <a:off x="228604" y="2362199"/>
                <a:ext cx="1072675" cy="426567"/>
              </a:xfrm>
              <a:prstGeom prst="roundRect">
                <a:avLst>
                  <a:gd name="adj" fmla="val 10000"/>
                </a:avLst>
              </a:prstGeom>
              <a:grpFill/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8" name="圆角矩形 4"/>
              <p:cNvSpPr/>
              <p:nvPr/>
            </p:nvSpPr>
            <p:spPr>
              <a:xfrm>
                <a:off x="241098" y="2374693"/>
                <a:ext cx="1047687" cy="401579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60" tIns="15240" rIns="22860" bIns="15240" numCol="1" spcCol="1270" anchor="ctr" anchorCtr="0">
                <a:noAutofit/>
              </a:bodyPr>
              <a:lstStyle/>
              <a:p>
                <a:pPr algn="ctr" defTabSz="533379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zh-CN" altLang="en-US" sz="1500" dirty="0" smtClean="0">
                    <a:latin typeface="+mj-ea"/>
                    <a:ea typeface="+mj-ea"/>
                  </a:rPr>
                  <a:t>合同签订</a:t>
                </a:r>
                <a:endParaRPr lang="zh-CN" altLang="en-US" sz="1500" dirty="0">
                  <a:latin typeface="+mj-ea"/>
                  <a:ea typeface="+mj-ea"/>
                </a:endParaRPr>
              </a:p>
            </p:txBody>
          </p:sp>
        </p:grpSp>
        <p:sp>
          <p:nvSpPr>
            <p:cNvPr id="24" name="下弧形箭头 23"/>
            <p:cNvSpPr/>
            <p:nvPr/>
          </p:nvSpPr>
          <p:spPr>
            <a:xfrm>
              <a:off x="2142067" y="2709333"/>
              <a:ext cx="1081024" cy="338667"/>
            </a:xfrm>
            <a:prstGeom prst="curvedUpArrow">
              <a:avLst>
                <a:gd name="adj1" fmla="val 4557"/>
                <a:gd name="adj2" fmla="val 26684"/>
                <a:gd name="adj3" fmla="val 23843"/>
              </a:avLst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5" name="下弧形箭头 24"/>
            <p:cNvSpPr/>
            <p:nvPr/>
          </p:nvSpPr>
          <p:spPr>
            <a:xfrm>
              <a:off x="5935133" y="2709333"/>
              <a:ext cx="1081024" cy="338667"/>
            </a:xfrm>
            <a:prstGeom prst="curvedUpArrow">
              <a:avLst>
                <a:gd name="adj1" fmla="val 4557"/>
                <a:gd name="adj2" fmla="val 26684"/>
                <a:gd name="adj3" fmla="val 23843"/>
              </a:avLst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6" name="下弧形箭头 25"/>
            <p:cNvSpPr/>
            <p:nvPr/>
          </p:nvSpPr>
          <p:spPr>
            <a:xfrm flipV="1">
              <a:off x="4038600" y="1066799"/>
              <a:ext cx="1081024" cy="338667"/>
            </a:xfrm>
            <a:prstGeom prst="curvedUpArrow">
              <a:avLst>
                <a:gd name="adj1" fmla="val 4557"/>
                <a:gd name="adj2" fmla="val 26684"/>
                <a:gd name="adj3" fmla="val 23843"/>
              </a:avLst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组合 34"/>
          <p:cNvGrpSpPr/>
          <p:nvPr/>
        </p:nvGrpSpPr>
        <p:grpSpPr>
          <a:xfrm>
            <a:off x="4880760" y="3944267"/>
            <a:ext cx="6132258" cy="2453986"/>
            <a:chOff x="990600" y="3581400"/>
            <a:chExt cx="6629400" cy="2819400"/>
          </a:xfrm>
        </p:grpSpPr>
        <p:grpSp>
          <p:nvGrpSpPr>
            <p:cNvPr id="9" name="组合 57"/>
            <p:cNvGrpSpPr/>
            <p:nvPr/>
          </p:nvGrpSpPr>
          <p:grpSpPr>
            <a:xfrm>
              <a:off x="990600" y="3581400"/>
              <a:ext cx="6629400" cy="2819400"/>
              <a:chOff x="1066800" y="3581400"/>
              <a:chExt cx="6629400" cy="2819400"/>
            </a:xfrm>
          </p:grpSpPr>
          <p:sp>
            <p:nvSpPr>
              <p:cNvPr id="38" name="圆角矩形 37"/>
              <p:cNvSpPr/>
              <p:nvPr/>
            </p:nvSpPr>
            <p:spPr>
              <a:xfrm>
                <a:off x="1066800" y="4766733"/>
                <a:ext cx="1286933" cy="948267"/>
              </a:xfrm>
              <a:prstGeom prst="roundRect">
                <a:avLst>
                  <a:gd name="adj" fmla="val 10000"/>
                </a:avLst>
              </a:prstGeom>
              <a:solidFill>
                <a:srgbClr val="99CCFF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pPr algn="ctr">
                  <a:spcBef>
                    <a:spcPts val="600"/>
                  </a:spcBef>
                </a:pPr>
                <a:endParaRPr lang="en-US" altLang="zh-CN" sz="1800" dirty="0" smtClean="0">
                  <a:latin typeface="+mj-ea"/>
                  <a:ea typeface="+mj-ea"/>
                </a:endParaRPr>
              </a:p>
              <a:p>
                <a:pPr algn="ctr"/>
                <a:r>
                  <a:rPr lang="zh-CN" altLang="en-US" sz="1500" dirty="0" smtClean="0">
                    <a:latin typeface="+mj-ea"/>
                    <a:ea typeface="+mj-ea"/>
                  </a:rPr>
                  <a:t>组长单位</a:t>
                </a:r>
                <a:r>
                  <a:rPr lang="en-US" altLang="zh-CN" sz="1500" dirty="0" smtClean="0">
                    <a:latin typeface="+mj-ea"/>
                    <a:ea typeface="+mj-ea"/>
                  </a:rPr>
                  <a:t>IRB</a:t>
                </a:r>
              </a:p>
            </p:txBody>
          </p:sp>
          <p:grpSp>
            <p:nvGrpSpPr>
              <p:cNvPr id="10" name="组合 32"/>
              <p:cNvGrpSpPr/>
              <p:nvPr/>
            </p:nvGrpSpPr>
            <p:grpSpPr>
              <a:xfrm>
                <a:off x="1270000" y="4529666"/>
                <a:ext cx="1422400" cy="533400"/>
                <a:chOff x="228604" y="2362199"/>
                <a:chExt cx="1072675" cy="426567"/>
              </a:xfrm>
              <a:solidFill>
                <a:srgbClr val="0A7C6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58" name="圆角矩形 57"/>
                <p:cNvSpPr/>
                <p:nvPr/>
              </p:nvSpPr>
              <p:spPr>
                <a:xfrm>
                  <a:off x="228604" y="2362199"/>
                  <a:ext cx="1072675" cy="426567"/>
                </a:xfrm>
                <a:prstGeom prst="roundRect">
                  <a:avLst>
                    <a:gd name="adj" fmla="val 10000"/>
                  </a:avLst>
                </a:prstGeom>
                <a:grpFill/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59" name="圆角矩形 4"/>
                <p:cNvSpPr/>
                <p:nvPr/>
              </p:nvSpPr>
              <p:spPr>
                <a:xfrm>
                  <a:off x="241098" y="2374693"/>
                  <a:ext cx="1047687" cy="401579"/>
                </a:xfrm>
                <a:prstGeom prst="rect">
                  <a:avLst/>
                </a:prstGeom>
                <a:grpFill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22860" tIns="15240" rIns="22860" bIns="15240" numCol="1" spcCol="1270" anchor="ctr" anchorCtr="0">
                  <a:noAutofit/>
                </a:bodyPr>
                <a:lstStyle/>
                <a:p>
                  <a:pPr algn="ctr" defTabSz="533379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zh-CN" altLang="en-US" sz="1500" dirty="0" smtClean="0">
                      <a:latin typeface="+mj-ea"/>
                      <a:ea typeface="+mj-ea"/>
                    </a:rPr>
                    <a:t>伦理审查</a:t>
                  </a:r>
                  <a:endParaRPr lang="zh-CN" altLang="en-US" sz="1500" dirty="0">
                    <a:latin typeface="+mj-ea"/>
                    <a:ea typeface="+mj-ea"/>
                  </a:endParaRPr>
                </a:p>
              </p:txBody>
            </p:sp>
          </p:grpSp>
          <p:sp>
            <p:nvSpPr>
              <p:cNvPr id="40" name="圆角矩形 39"/>
              <p:cNvSpPr/>
              <p:nvPr/>
            </p:nvSpPr>
            <p:spPr>
              <a:xfrm>
                <a:off x="3530600" y="3886200"/>
                <a:ext cx="1286933" cy="948267"/>
              </a:xfrm>
              <a:prstGeom prst="roundRect">
                <a:avLst>
                  <a:gd name="adj" fmla="val 10000"/>
                </a:avLst>
              </a:prstGeom>
              <a:solidFill>
                <a:srgbClr val="FFFFCC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pPr algn="ctr">
                  <a:spcBef>
                    <a:spcPts val="600"/>
                  </a:spcBef>
                </a:pPr>
                <a:endParaRPr lang="en-US" altLang="zh-CN" sz="1800" dirty="0" smtClean="0">
                  <a:latin typeface="+mj-ea"/>
                  <a:ea typeface="+mj-ea"/>
                </a:endParaRPr>
              </a:p>
              <a:p>
                <a:pPr algn="ctr"/>
                <a:r>
                  <a:rPr lang="zh-CN" altLang="en-US" sz="1500" dirty="0" smtClean="0">
                    <a:latin typeface="+mj-ea"/>
                    <a:ea typeface="+mj-ea"/>
                  </a:rPr>
                  <a:t>国家食药</a:t>
                </a:r>
                <a:endParaRPr lang="en-US" altLang="zh-CN" sz="1500" dirty="0" smtClean="0">
                  <a:latin typeface="+mj-ea"/>
                  <a:ea typeface="+mj-ea"/>
                </a:endParaRPr>
              </a:p>
              <a:p>
                <a:pPr algn="ctr"/>
                <a:r>
                  <a:rPr lang="zh-CN" altLang="en-US" sz="1500" dirty="0" smtClean="0">
                    <a:latin typeface="+mj-ea"/>
                    <a:ea typeface="+mj-ea"/>
                  </a:rPr>
                  <a:t>监局</a:t>
                </a:r>
                <a:endParaRPr lang="zh-CN" altLang="en-US" sz="1500" dirty="0">
                  <a:latin typeface="+mj-ea"/>
                  <a:ea typeface="+mj-ea"/>
                </a:endParaRPr>
              </a:p>
            </p:txBody>
          </p:sp>
          <p:grpSp>
            <p:nvGrpSpPr>
              <p:cNvPr id="11" name="组合 36"/>
              <p:cNvGrpSpPr/>
              <p:nvPr/>
            </p:nvGrpSpPr>
            <p:grpSpPr>
              <a:xfrm>
                <a:off x="3759200" y="3581400"/>
                <a:ext cx="1422400" cy="533400"/>
                <a:chOff x="228604" y="2362199"/>
                <a:chExt cx="1072675" cy="426567"/>
              </a:xfrm>
              <a:solidFill>
                <a:srgbClr val="0A7C6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56" name="圆角矩形 55"/>
                <p:cNvSpPr/>
                <p:nvPr/>
              </p:nvSpPr>
              <p:spPr>
                <a:xfrm>
                  <a:off x="228604" y="2362199"/>
                  <a:ext cx="1072675" cy="426567"/>
                </a:xfrm>
                <a:prstGeom prst="roundRect">
                  <a:avLst>
                    <a:gd name="adj" fmla="val 10000"/>
                  </a:avLst>
                </a:prstGeom>
                <a:grpFill/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57" name="圆角矩形 4"/>
                <p:cNvSpPr/>
                <p:nvPr/>
              </p:nvSpPr>
              <p:spPr>
                <a:xfrm>
                  <a:off x="241098" y="2374693"/>
                  <a:ext cx="1047687" cy="401579"/>
                </a:xfrm>
                <a:prstGeom prst="rect">
                  <a:avLst/>
                </a:prstGeom>
                <a:grpFill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22860" tIns="15240" rIns="22860" bIns="15240" numCol="1" spcCol="1270" anchor="ctr" anchorCtr="0">
                  <a:noAutofit/>
                </a:bodyPr>
                <a:lstStyle/>
                <a:p>
                  <a:pPr algn="ctr" defTabSz="533379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zh-CN" altLang="en-US" sz="1500" dirty="0" smtClean="0">
                      <a:latin typeface="+mj-ea"/>
                      <a:ea typeface="+mj-ea"/>
                    </a:rPr>
                    <a:t>临床研究申请</a:t>
                  </a:r>
                  <a:endParaRPr lang="zh-CN" altLang="en-US" sz="1500" dirty="0">
                    <a:latin typeface="+mj-ea"/>
                    <a:ea typeface="+mj-ea"/>
                  </a:endParaRPr>
                </a:p>
              </p:txBody>
            </p:sp>
          </p:grpSp>
          <p:sp>
            <p:nvSpPr>
              <p:cNvPr id="42" name="圆角矩形 41"/>
              <p:cNvSpPr/>
              <p:nvPr/>
            </p:nvSpPr>
            <p:spPr>
              <a:xfrm>
                <a:off x="3124200" y="5452533"/>
                <a:ext cx="1286933" cy="948267"/>
              </a:xfrm>
              <a:prstGeom prst="roundRect">
                <a:avLst>
                  <a:gd name="adj" fmla="val 10000"/>
                </a:avLst>
              </a:prstGeom>
              <a:solidFill>
                <a:srgbClr val="FFFFCC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pPr algn="ctr">
                  <a:spcBef>
                    <a:spcPts val="600"/>
                  </a:spcBef>
                </a:pPr>
                <a:endParaRPr lang="en-US" altLang="zh-CN" sz="1800" dirty="0" smtClean="0">
                  <a:latin typeface="+mj-ea"/>
                  <a:ea typeface="+mj-ea"/>
                </a:endParaRPr>
              </a:p>
              <a:p>
                <a:pPr algn="ctr"/>
                <a:r>
                  <a:rPr lang="zh-CN" altLang="en-US" sz="1500" dirty="0" smtClean="0">
                    <a:latin typeface="+mj-ea"/>
                    <a:ea typeface="+mj-ea"/>
                  </a:rPr>
                  <a:t>科技部</a:t>
                </a:r>
                <a:endParaRPr lang="en-US" altLang="zh-CN" sz="1500" dirty="0" smtClean="0">
                  <a:latin typeface="+mj-ea"/>
                  <a:ea typeface="+mj-ea"/>
                </a:endParaRPr>
              </a:p>
              <a:p>
                <a:pPr algn="ctr"/>
                <a:r>
                  <a:rPr lang="zh-CN" altLang="en-US" sz="1500" dirty="0" smtClean="0">
                    <a:latin typeface="+mj-ea"/>
                    <a:ea typeface="+mj-ea"/>
                  </a:rPr>
                  <a:t>遗传办</a:t>
                </a:r>
                <a:endParaRPr lang="zh-CN" altLang="en-US" sz="1500" dirty="0">
                  <a:latin typeface="+mj-ea"/>
                  <a:ea typeface="+mj-ea"/>
                </a:endParaRPr>
              </a:p>
            </p:txBody>
          </p:sp>
          <p:grpSp>
            <p:nvGrpSpPr>
              <p:cNvPr id="12" name="组合 40"/>
              <p:cNvGrpSpPr/>
              <p:nvPr/>
            </p:nvGrpSpPr>
            <p:grpSpPr>
              <a:xfrm>
                <a:off x="3352800" y="5147733"/>
                <a:ext cx="1422400" cy="533400"/>
                <a:chOff x="228604" y="2362199"/>
                <a:chExt cx="1072675" cy="426567"/>
              </a:xfrm>
              <a:solidFill>
                <a:srgbClr val="0A7C6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54" name="圆角矩形 53"/>
                <p:cNvSpPr/>
                <p:nvPr/>
              </p:nvSpPr>
              <p:spPr>
                <a:xfrm>
                  <a:off x="228604" y="2362199"/>
                  <a:ext cx="1072675" cy="426567"/>
                </a:xfrm>
                <a:prstGeom prst="roundRect">
                  <a:avLst>
                    <a:gd name="adj" fmla="val 10000"/>
                  </a:avLst>
                </a:prstGeom>
                <a:grpFill/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55" name="圆角矩形 4"/>
                <p:cNvSpPr/>
                <p:nvPr/>
              </p:nvSpPr>
              <p:spPr>
                <a:xfrm>
                  <a:off x="241098" y="2374693"/>
                  <a:ext cx="1047687" cy="401579"/>
                </a:xfrm>
                <a:prstGeom prst="rect">
                  <a:avLst/>
                </a:prstGeom>
                <a:grpFill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22860" tIns="15240" rIns="22860" bIns="15240" numCol="1" spcCol="1270" anchor="ctr" anchorCtr="0">
                  <a:noAutofit/>
                </a:bodyPr>
                <a:lstStyle/>
                <a:p>
                  <a:pPr algn="ctr" defTabSz="533379">
                    <a:lnSpc>
                      <a:spcPct val="90000"/>
                    </a:lnSpc>
                  </a:pPr>
                  <a:r>
                    <a:rPr lang="zh-CN" altLang="en-US" sz="1500" dirty="0" smtClean="0">
                      <a:latin typeface="+mj-ea"/>
                      <a:ea typeface="+mj-ea"/>
                    </a:rPr>
                    <a:t>遗传资源出口</a:t>
                  </a:r>
                  <a:endParaRPr lang="en-US" altLang="zh-CN" sz="1500" dirty="0" smtClean="0">
                    <a:latin typeface="+mj-ea"/>
                    <a:ea typeface="+mj-ea"/>
                  </a:endParaRPr>
                </a:p>
                <a:p>
                  <a:pPr algn="ctr" defTabSz="533379">
                    <a:lnSpc>
                      <a:spcPct val="90000"/>
                    </a:lnSpc>
                  </a:pPr>
                  <a:r>
                    <a:rPr lang="zh-CN" altLang="en-US" sz="1500" dirty="0" smtClean="0">
                      <a:latin typeface="+mj-ea"/>
                      <a:ea typeface="+mj-ea"/>
                    </a:rPr>
                    <a:t>申报</a:t>
                  </a:r>
                  <a:endParaRPr lang="zh-CN" altLang="en-US" sz="1500" dirty="0">
                    <a:latin typeface="+mj-ea"/>
                    <a:ea typeface="+mj-ea"/>
                  </a:endParaRPr>
                </a:p>
              </p:txBody>
            </p:sp>
          </p:grpSp>
          <p:sp>
            <p:nvSpPr>
              <p:cNvPr id="44" name="圆角矩形 43"/>
              <p:cNvSpPr/>
              <p:nvPr/>
            </p:nvSpPr>
            <p:spPr>
              <a:xfrm>
                <a:off x="6070600" y="4614333"/>
                <a:ext cx="1286933" cy="948267"/>
              </a:xfrm>
              <a:prstGeom prst="roundRect">
                <a:avLst>
                  <a:gd name="adj" fmla="val 10000"/>
                </a:avLst>
              </a:prstGeom>
              <a:solidFill>
                <a:srgbClr val="FFFFCC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pPr algn="ctr">
                  <a:spcBef>
                    <a:spcPts val="600"/>
                  </a:spcBef>
                </a:pPr>
                <a:endParaRPr lang="en-US" altLang="zh-CN" sz="1800" dirty="0" smtClean="0">
                  <a:latin typeface="+mj-ea"/>
                  <a:ea typeface="+mj-ea"/>
                </a:endParaRPr>
              </a:p>
              <a:p>
                <a:pPr algn="ctr"/>
                <a:r>
                  <a:rPr lang="zh-CN" altLang="en-US" sz="1500" dirty="0" smtClean="0">
                    <a:latin typeface="+mj-ea"/>
                    <a:ea typeface="+mj-ea"/>
                  </a:rPr>
                  <a:t>所有中心</a:t>
                </a:r>
                <a:endParaRPr lang="en-US" altLang="zh-CN" sz="1500" dirty="0" smtClean="0">
                  <a:latin typeface="+mj-ea"/>
                  <a:ea typeface="+mj-ea"/>
                </a:endParaRPr>
              </a:p>
              <a:p>
                <a:pPr algn="ctr"/>
                <a:r>
                  <a:rPr lang="zh-CN" altLang="en-US" sz="1500" dirty="0" smtClean="0">
                    <a:latin typeface="+mj-ea"/>
                    <a:ea typeface="+mj-ea"/>
                  </a:rPr>
                  <a:t>机构</a:t>
                </a:r>
                <a:endParaRPr lang="en-US" altLang="zh-CN" sz="1500" dirty="0" smtClean="0">
                  <a:latin typeface="+mj-ea"/>
                  <a:ea typeface="+mj-ea"/>
                </a:endParaRPr>
              </a:p>
            </p:txBody>
          </p:sp>
          <p:grpSp>
            <p:nvGrpSpPr>
              <p:cNvPr id="13" name="组合 44"/>
              <p:cNvGrpSpPr/>
              <p:nvPr/>
            </p:nvGrpSpPr>
            <p:grpSpPr>
              <a:xfrm>
                <a:off x="6273800" y="4377266"/>
                <a:ext cx="1422400" cy="533400"/>
                <a:chOff x="228604" y="2362199"/>
                <a:chExt cx="1072675" cy="426567"/>
              </a:xfrm>
              <a:solidFill>
                <a:srgbClr val="0A7C6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52" name="圆角矩形 51"/>
                <p:cNvSpPr/>
                <p:nvPr/>
              </p:nvSpPr>
              <p:spPr>
                <a:xfrm>
                  <a:off x="228604" y="2362199"/>
                  <a:ext cx="1072675" cy="426567"/>
                </a:xfrm>
                <a:prstGeom prst="roundRect">
                  <a:avLst>
                    <a:gd name="adj" fmla="val 10000"/>
                  </a:avLst>
                </a:prstGeom>
                <a:grpFill/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53" name="圆角矩形 4"/>
                <p:cNvSpPr/>
                <p:nvPr/>
              </p:nvSpPr>
              <p:spPr>
                <a:xfrm>
                  <a:off x="241098" y="2374693"/>
                  <a:ext cx="1047687" cy="401579"/>
                </a:xfrm>
                <a:prstGeom prst="rect">
                  <a:avLst/>
                </a:prstGeom>
                <a:grpFill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22860" tIns="15240" rIns="22860" bIns="15240" numCol="1" spcCol="1270" anchor="ctr" anchorCtr="0">
                  <a:noAutofit/>
                </a:bodyPr>
                <a:lstStyle/>
                <a:p>
                  <a:pPr algn="ctr" defTabSz="533379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zh-CN" altLang="en-US" sz="1500" dirty="0" smtClean="0">
                      <a:latin typeface="+mj-ea"/>
                      <a:ea typeface="+mj-ea"/>
                    </a:rPr>
                    <a:t>合同签订</a:t>
                  </a:r>
                  <a:endParaRPr lang="zh-CN" altLang="en-US" sz="1500" dirty="0">
                    <a:latin typeface="+mj-ea"/>
                    <a:ea typeface="+mj-ea"/>
                  </a:endParaRPr>
                </a:p>
              </p:txBody>
            </p:sp>
          </p:grpSp>
          <p:sp>
            <p:nvSpPr>
              <p:cNvPr id="46" name="右箭头 45"/>
              <p:cNvSpPr/>
              <p:nvPr/>
            </p:nvSpPr>
            <p:spPr>
              <a:xfrm>
                <a:off x="2819400" y="4572000"/>
                <a:ext cx="609600" cy="152400"/>
              </a:xfrm>
              <a:prstGeom prst="rightArrow">
                <a:avLst>
                  <a:gd name="adj1" fmla="val 20371"/>
                  <a:gd name="adj2" fmla="val 65025"/>
                </a:avLst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7" name="右箭头 46"/>
              <p:cNvSpPr/>
              <p:nvPr/>
            </p:nvSpPr>
            <p:spPr>
              <a:xfrm>
                <a:off x="2438400" y="5486400"/>
                <a:ext cx="609600" cy="152400"/>
              </a:xfrm>
              <a:prstGeom prst="rightArrow">
                <a:avLst>
                  <a:gd name="adj1" fmla="val 20371"/>
                  <a:gd name="adj2" fmla="val 65025"/>
                </a:avLst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8" name="右箭头 47"/>
              <p:cNvSpPr/>
              <p:nvPr/>
            </p:nvSpPr>
            <p:spPr>
              <a:xfrm>
                <a:off x="5029200" y="4572000"/>
                <a:ext cx="914400" cy="152400"/>
              </a:xfrm>
              <a:prstGeom prst="rightArrow">
                <a:avLst>
                  <a:gd name="adj1" fmla="val 20371"/>
                  <a:gd name="adj2" fmla="val 65025"/>
                </a:avLst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9" name="右箭头 48"/>
              <p:cNvSpPr/>
              <p:nvPr/>
            </p:nvSpPr>
            <p:spPr>
              <a:xfrm>
                <a:off x="5029200" y="5410200"/>
                <a:ext cx="914400" cy="152400"/>
              </a:xfrm>
              <a:prstGeom prst="rightArrow">
                <a:avLst>
                  <a:gd name="adj1" fmla="val 20371"/>
                  <a:gd name="adj2" fmla="val 65025"/>
                </a:avLst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0" name="椭圆 49"/>
              <p:cNvSpPr/>
              <p:nvPr/>
            </p:nvSpPr>
            <p:spPr>
              <a:xfrm>
                <a:off x="5257799" y="4038600"/>
                <a:ext cx="996971" cy="457200"/>
              </a:xfrm>
              <a:prstGeom prst="ellipse">
                <a:avLst/>
              </a:prstGeom>
              <a:solidFill>
                <a:srgbClr val="8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400" dirty="0" smtClean="0">
                    <a:solidFill>
                      <a:schemeClr val="bg1"/>
                    </a:solidFill>
                    <a:latin typeface="+mj-ea"/>
                    <a:ea typeface="+mj-ea"/>
                  </a:rPr>
                  <a:t>60</a:t>
                </a:r>
                <a:r>
                  <a:rPr lang="zh-CN" altLang="en-US" sz="1400" dirty="0" smtClean="0">
                    <a:solidFill>
                      <a:schemeClr val="bg1"/>
                    </a:solidFill>
                    <a:latin typeface="+mj-ea"/>
                    <a:ea typeface="+mj-ea"/>
                  </a:rPr>
                  <a:t>天</a:t>
                </a:r>
                <a:endParaRPr lang="zh-CN" altLang="en-US" sz="1400" dirty="0">
                  <a:solidFill>
                    <a:schemeClr val="bg1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51" name="圆角矩形标注 50"/>
              <p:cNvSpPr/>
              <p:nvPr/>
            </p:nvSpPr>
            <p:spPr>
              <a:xfrm>
                <a:off x="1827523" y="5867400"/>
                <a:ext cx="1068076" cy="381000"/>
              </a:xfrm>
              <a:prstGeom prst="wedgeRoundRectCallout">
                <a:avLst>
                  <a:gd name="adj1" fmla="val 32301"/>
                  <a:gd name="adj2" fmla="val -89131"/>
                  <a:gd name="adj3" fmla="val 16667"/>
                </a:avLst>
              </a:prstGeom>
              <a:solidFill>
                <a:srgbClr val="8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1200" dirty="0" smtClean="0">
                    <a:solidFill>
                      <a:schemeClr val="bg1"/>
                    </a:solidFill>
                    <a:latin typeface="+mj-ea"/>
                    <a:ea typeface="+mj-ea"/>
                  </a:rPr>
                  <a:t>在线递交</a:t>
                </a:r>
                <a:endParaRPr lang="zh-CN" altLang="en-US" sz="1200" dirty="0">
                  <a:solidFill>
                    <a:schemeClr val="bg1"/>
                  </a:solidFill>
                  <a:latin typeface="+mj-ea"/>
                  <a:ea typeface="+mj-ea"/>
                </a:endParaRPr>
              </a:p>
            </p:txBody>
          </p:sp>
        </p:grpSp>
        <p:sp>
          <p:nvSpPr>
            <p:cNvPr id="37" name="圆角矩形标注 36"/>
            <p:cNvSpPr/>
            <p:nvPr/>
          </p:nvSpPr>
          <p:spPr>
            <a:xfrm>
              <a:off x="1600200" y="3733800"/>
              <a:ext cx="1447800" cy="609600"/>
            </a:xfrm>
            <a:prstGeom prst="wedgeRoundRectCallout">
              <a:avLst>
                <a:gd name="adj1" fmla="val 36200"/>
                <a:gd name="adj2" fmla="val 80393"/>
                <a:gd name="adj3" fmla="val 16667"/>
              </a:avLst>
            </a:prstGeom>
            <a:solidFill>
              <a:srgbClr val="99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400" dirty="0" smtClean="0">
                  <a:solidFill>
                    <a:schemeClr val="tx1"/>
                  </a:solidFill>
                  <a:latin typeface="+mj-ea"/>
                  <a:ea typeface="+mj-ea"/>
                </a:rPr>
                <a:t>其他单位</a:t>
              </a:r>
              <a:r>
                <a:rPr lang="en-US" altLang="zh-CN" sz="1400" dirty="0" smtClean="0">
                  <a:solidFill>
                    <a:schemeClr val="tx1"/>
                  </a:solidFill>
                  <a:latin typeface="+mj-ea"/>
                  <a:ea typeface="+mj-ea"/>
                </a:rPr>
                <a:t>IRB</a:t>
              </a:r>
            </a:p>
            <a:p>
              <a:pPr algn="ctr"/>
              <a:r>
                <a:rPr lang="zh-CN" altLang="en-US" sz="1400" dirty="0" smtClean="0">
                  <a:solidFill>
                    <a:schemeClr val="tx1"/>
                  </a:solidFill>
                  <a:latin typeface="+mj-ea"/>
                  <a:ea typeface="+mj-ea"/>
                </a:rPr>
                <a:t>认可结果</a:t>
              </a:r>
              <a:endParaRPr lang="zh-CN" altLang="en-US" sz="14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71843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7"/>
          <p:cNvGrpSpPr/>
          <p:nvPr/>
        </p:nvGrpSpPr>
        <p:grpSpPr>
          <a:xfrm>
            <a:off x="1523802" y="2743835"/>
            <a:ext cx="9041223" cy="1219482"/>
            <a:chOff x="1143000" y="2743200"/>
            <a:chExt cx="6781800" cy="1219200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143000" y="2743200"/>
              <a:ext cx="6781800" cy="1219200"/>
              <a:chOff x="1344" y="1680"/>
              <a:chExt cx="2928" cy="448"/>
            </a:xfrm>
          </p:grpSpPr>
          <p:sp>
            <p:nvSpPr>
              <p:cNvPr id="6" name="Freeform 8"/>
              <p:cNvSpPr>
                <a:spLocks/>
              </p:cNvSpPr>
              <p:nvPr/>
            </p:nvSpPr>
            <p:spPr bwMode="gray">
              <a:xfrm>
                <a:off x="1440" y="1938"/>
                <a:ext cx="2736" cy="190"/>
              </a:xfrm>
              <a:custGeom>
                <a:avLst/>
                <a:gdLst>
                  <a:gd name="T0" fmla="*/ 50584104 w 1120"/>
                  <a:gd name="T1" fmla="*/ 8 h 252"/>
                  <a:gd name="T2" fmla="*/ 50395124 w 1120"/>
                  <a:gd name="T3" fmla="*/ 8 h 252"/>
                  <a:gd name="T4" fmla="*/ 49676260 w 1120"/>
                  <a:gd name="T5" fmla="*/ 8 h 252"/>
                  <a:gd name="T6" fmla="*/ 48512288 w 1120"/>
                  <a:gd name="T7" fmla="*/ 8 h 252"/>
                  <a:gd name="T8" fmla="*/ 46882766 w 1120"/>
                  <a:gd name="T9" fmla="*/ 8 h 252"/>
                  <a:gd name="T10" fmla="*/ 44793518 w 1120"/>
                  <a:gd name="T11" fmla="*/ 8 h 252"/>
                  <a:gd name="T12" fmla="*/ 42358753 w 1120"/>
                  <a:gd name="T13" fmla="*/ 8 h 252"/>
                  <a:gd name="T14" fmla="*/ 39564839 w 1120"/>
                  <a:gd name="T15" fmla="*/ 8 h 252"/>
                  <a:gd name="T16" fmla="*/ 36402181 w 1120"/>
                  <a:gd name="T17" fmla="*/ 6 h 252"/>
                  <a:gd name="T18" fmla="*/ 32965356 w 1120"/>
                  <a:gd name="T19" fmla="*/ 6 h 252"/>
                  <a:gd name="T20" fmla="*/ 29173125 w 1120"/>
                  <a:gd name="T21" fmla="*/ 6 h 252"/>
                  <a:gd name="T22" fmla="*/ 25102584 w 1120"/>
                  <a:gd name="T23" fmla="*/ 6 h 252"/>
                  <a:gd name="T24" fmla="*/ 21038219 w 1120"/>
                  <a:gd name="T25" fmla="*/ 6 h 252"/>
                  <a:gd name="T26" fmla="*/ 17339847 w 1120"/>
                  <a:gd name="T27" fmla="*/ 6 h 252"/>
                  <a:gd name="T28" fmla="*/ 13904175 w 1120"/>
                  <a:gd name="T29" fmla="*/ 6 h 252"/>
                  <a:gd name="T30" fmla="*/ 10737940 w 1120"/>
                  <a:gd name="T31" fmla="*/ 8 h 252"/>
                  <a:gd name="T32" fmla="*/ 8045134 w 1120"/>
                  <a:gd name="T33" fmla="*/ 8 h 252"/>
                  <a:gd name="T34" fmla="*/ 5691769 w 1120"/>
                  <a:gd name="T35" fmla="*/ 8 h 252"/>
                  <a:gd name="T36" fmla="*/ 3702047 w 1120"/>
                  <a:gd name="T37" fmla="*/ 8 h 252"/>
                  <a:gd name="T38" fmla="*/ 2072446 w 1120"/>
                  <a:gd name="T39" fmla="*/ 8 h 252"/>
                  <a:gd name="T40" fmla="*/ 908059 w 1120"/>
                  <a:gd name="T41" fmla="*/ 8 h 252"/>
                  <a:gd name="T42" fmla="*/ 278803 w 1120"/>
                  <a:gd name="T43" fmla="*/ 8 h 252"/>
                  <a:gd name="T44" fmla="*/ 0 w 1120"/>
                  <a:gd name="T45" fmla="*/ 8 h 252"/>
                  <a:gd name="T46" fmla="*/ 0 w 1120"/>
                  <a:gd name="T47" fmla="*/ 2 h 252"/>
                  <a:gd name="T48" fmla="*/ 25291544 w 1120"/>
                  <a:gd name="T49" fmla="*/ 0 h 252"/>
                  <a:gd name="T50" fmla="*/ 50584104 w 1120"/>
                  <a:gd name="T51" fmla="*/ 2 h 252"/>
                  <a:gd name="T52" fmla="*/ 50584104 w 1120"/>
                  <a:gd name="T53" fmla="*/ 8 h 252"/>
                  <a:gd name="T54" fmla="*/ 50584104 w 1120"/>
                  <a:gd name="T55" fmla="*/ 8 h 252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1120"/>
                  <a:gd name="T85" fmla="*/ 0 h 252"/>
                  <a:gd name="T86" fmla="*/ 1120 w 1120"/>
                  <a:gd name="T87" fmla="*/ 252 h 252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1120" h="252">
                    <a:moveTo>
                      <a:pt x="1120" y="252"/>
                    </a:moveTo>
                    <a:lnTo>
                      <a:pt x="1116" y="250"/>
                    </a:lnTo>
                    <a:lnTo>
                      <a:pt x="1100" y="246"/>
                    </a:lnTo>
                    <a:lnTo>
                      <a:pt x="1074" y="240"/>
                    </a:lnTo>
                    <a:lnTo>
                      <a:pt x="1038" y="232"/>
                    </a:lnTo>
                    <a:lnTo>
                      <a:pt x="992" y="222"/>
                    </a:lnTo>
                    <a:lnTo>
                      <a:pt x="938" y="212"/>
                    </a:lnTo>
                    <a:lnTo>
                      <a:pt x="876" y="204"/>
                    </a:lnTo>
                    <a:lnTo>
                      <a:pt x="806" y="196"/>
                    </a:lnTo>
                    <a:lnTo>
                      <a:pt x="730" y="190"/>
                    </a:lnTo>
                    <a:lnTo>
                      <a:pt x="646" y="184"/>
                    </a:lnTo>
                    <a:lnTo>
                      <a:pt x="556" y="184"/>
                    </a:lnTo>
                    <a:lnTo>
                      <a:pt x="466" y="184"/>
                    </a:lnTo>
                    <a:lnTo>
                      <a:pt x="384" y="190"/>
                    </a:lnTo>
                    <a:lnTo>
                      <a:pt x="308" y="196"/>
                    </a:lnTo>
                    <a:lnTo>
                      <a:pt x="238" y="204"/>
                    </a:lnTo>
                    <a:lnTo>
                      <a:pt x="178" y="212"/>
                    </a:lnTo>
                    <a:lnTo>
                      <a:pt x="126" y="222"/>
                    </a:lnTo>
                    <a:lnTo>
                      <a:pt x="82" y="232"/>
                    </a:lnTo>
                    <a:lnTo>
                      <a:pt x="46" y="240"/>
                    </a:lnTo>
                    <a:lnTo>
                      <a:pt x="20" y="246"/>
                    </a:lnTo>
                    <a:lnTo>
                      <a:pt x="6" y="250"/>
                    </a:lnTo>
                    <a:lnTo>
                      <a:pt x="0" y="252"/>
                    </a:lnTo>
                    <a:lnTo>
                      <a:pt x="0" y="62"/>
                    </a:lnTo>
                    <a:lnTo>
                      <a:pt x="560" y="0"/>
                    </a:lnTo>
                    <a:lnTo>
                      <a:pt x="1120" y="62"/>
                    </a:lnTo>
                    <a:lnTo>
                      <a:pt x="1120" y="252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zh-CN" altLang="zh-CN" kern="0" dirty="0" smtClean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7" name="Rectangle 9"/>
              <p:cNvSpPr>
                <a:spLocks noChangeArrowheads="1"/>
              </p:cNvSpPr>
              <p:nvPr/>
            </p:nvSpPr>
            <p:spPr bwMode="gray">
              <a:xfrm>
                <a:off x="1344" y="1680"/>
                <a:ext cx="2928" cy="393"/>
              </a:xfrm>
              <a:prstGeom prst="rect">
                <a:avLst/>
              </a:prstGeom>
              <a:gradFill>
                <a:gsLst>
                  <a:gs pos="0">
                    <a:srgbClr val="FFFFCC"/>
                  </a:gs>
                  <a:gs pos="50000">
                    <a:srgbClr val="FFFF99"/>
                  </a:gs>
                  <a:gs pos="100000">
                    <a:srgbClr val="FFFF66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zh-CN" altLang="zh-CN" kern="0" dirty="0" smtClean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10" name="Text Box 18"/>
            <p:cNvSpPr txBox="1">
              <a:spLocks noChangeArrowheads="1"/>
            </p:cNvSpPr>
            <p:nvPr/>
          </p:nvSpPr>
          <p:spPr bwMode="auto">
            <a:xfrm>
              <a:off x="1195990" y="2981980"/>
              <a:ext cx="6658941" cy="584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latinLnBrk="1">
                <a:defRPr/>
              </a:pPr>
              <a:r>
                <a:rPr kumimoji="1" lang="zh-CN" alt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+mj-ea"/>
                  <a:ea typeface="+mj-ea"/>
                </a:rPr>
                <a:t>医疗器械临床试验的伦理审查及其特点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23"/>
          <p:cNvGrpSpPr/>
          <p:nvPr/>
        </p:nvGrpSpPr>
        <p:grpSpPr>
          <a:xfrm>
            <a:off x="1930149" y="1991206"/>
            <a:ext cx="5587273" cy="4268188"/>
            <a:chOff x="1600200" y="1981200"/>
            <a:chExt cx="4191000" cy="4267200"/>
          </a:xfrm>
        </p:grpSpPr>
        <p:sp>
          <p:nvSpPr>
            <p:cNvPr id="6" name="圆角矩形 5"/>
            <p:cNvSpPr/>
            <p:nvPr/>
          </p:nvSpPr>
          <p:spPr bwMode="auto">
            <a:xfrm>
              <a:off x="1600200" y="1981200"/>
              <a:ext cx="1371600" cy="533400"/>
            </a:xfrm>
            <a:prstGeom prst="roundRect">
              <a:avLst/>
            </a:prstGeom>
            <a:solidFill>
              <a:srgbClr val="FFFF99"/>
            </a:solidFill>
            <a:ln w="190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2000" b="1" dirty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研究者</a:t>
              </a:r>
            </a:p>
          </p:txBody>
        </p:sp>
        <p:sp>
          <p:nvSpPr>
            <p:cNvPr id="13" name="圆角矩形 12"/>
            <p:cNvSpPr/>
            <p:nvPr/>
          </p:nvSpPr>
          <p:spPr bwMode="auto">
            <a:xfrm>
              <a:off x="3581400" y="1981200"/>
              <a:ext cx="2209800" cy="533400"/>
            </a:xfrm>
            <a:prstGeom prst="roundRect">
              <a:avLst/>
            </a:prstGeom>
            <a:solidFill>
              <a:srgbClr val="990000"/>
            </a:solidFill>
            <a:ln w="190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2000" b="1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递交审查材料</a:t>
              </a:r>
            </a:p>
          </p:txBody>
        </p:sp>
        <p:sp>
          <p:nvSpPr>
            <p:cNvPr id="45" name="圆角矩形 44"/>
            <p:cNvSpPr/>
            <p:nvPr/>
          </p:nvSpPr>
          <p:spPr bwMode="auto">
            <a:xfrm>
              <a:off x="3581400" y="2819400"/>
              <a:ext cx="2209800" cy="533400"/>
            </a:xfrm>
            <a:prstGeom prst="roundRect">
              <a:avLst/>
            </a:prstGeom>
            <a:solidFill>
              <a:srgbClr val="990000"/>
            </a:solidFill>
            <a:ln w="190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2000" b="1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核</a:t>
              </a:r>
              <a:r>
                <a:rPr lang="zh-CN" altLang="en-US" sz="2000" b="1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对材料完</a:t>
              </a:r>
              <a:r>
                <a:rPr lang="zh-CN" altLang="en-US" sz="2000" b="1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整性</a:t>
              </a:r>
            </a:p>
          </p:txBody>
        </p:sp>
        <p:sp>
          <p:nvSpPr>
            <p:cNvPr id="46" name="圆角矩形 45"/>
            <p:cNvSpPr/>
            <p:nvPr/>
          </p:nvSpPr>
          <p:spPr bwMode="auto">
            <a:xfrm>
              <a:off x="3581400" y="3657600"/>
              <a:ext cx="2209800" cy="533400"/>
            </a:xfrm>
            <a:prstGeom prst="roundRect">
              <a:avLst/>
            </a:prstGeom>
            <a:solidFill>
              <a:srgbClr val="990000"/>
            </a:solidFill>
            <a:ln w="190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2000" b="1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安排伦理审查</a:t>
              </a:r>
            </a:p>
          </p:txBody>
        </p:sp>
        <p:sp>
          <p:nvSpPr>
            <p:cNvPr id="47" name="圆角矩形 46"/>
            <p:cNvSpPr/>
            <p:nvPr/>
          </p:nvSpPr>
          <p:spPr bwMode="auto">
            <a:xfrm>
              <a:off x="3581400" y="4495800"/>
              <a:ext cx="2209800" cy="914400"/>
            </a:xfrm>
            <a:prstGeom prst="roundRect">
              <a:avLst/>
            </a:prstGeom>
            <a:solidFill>
              <a:srgbClr val="990000"/>
            </a:solidFill>
            <a:ln w="190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Aft>
                  <a:spcPts val="769"/>
                </a:spcAft>
                <a:defRPr/>
              </a:pPr>
              <a:r>
                <a:rPr lang="zh-CN" altLang="en-US" sz="2000" b="1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会议审查或快速审</a:t>
              </a:r>
              <a:r>
                <a:rPr lang="zh-CN" altLang="en-US" sz="2000" b="1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查</a:t>
              </a:r>
              <a:endParaRPr lang="en-US" altLang="zh-CN" sz="20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pPr algn="ctr">
                <a:defRPr/>
              </a:pPr>
              <a:r>
                <a:rPr lang="zh-CN" altLang="en-US" sz="2000" b="1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方案科学性和伦理性</a:t>
              </a:r>
              <a:endParaRPr lang="zh-CN" altLang="en-US" sz="20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8" name="圆角矩形 47"/>
            <p:cNvSpPr/>
            <p:nvPr/>
          </p:nvSpPr>
          <p:spPr bwMode="auto">
            <a:xfrm>
              <a:off x="1600200" y="2819400"/>
              <a:ext cx="1371600" cy="533400"/>
            </a:xfrm>
            <a:prstGeom prst="roundRect">
              <a:avLst/>
            </a:prstGeom>
            <a:solidFill>
              <a:srgbClr val="FFFF99"/>
            </a:solidFill>
            <a:ln w="190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2000" b="1" dirty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秘书</a:t>
              </a:r>
            </a:p>
          </p:txBody>
        </p:sp>
        <p:sp>
          <p:nvSpPr>
            <p:cNvPr id="49" name="圆角矩形 48"/>
            <p:cNvSpPr/>
            <p:nvPr/>
          </p:nvSpPr>
          <p:spPr bwMode="auto">
            <a:xfrm>
              <a:off x="1600200" y="3657600"/>
              <a:ext cx="1371600" cy="533400"/>
            </a:xfrm>
            <a:prstGeom prst="roundRect">
              <a:avLst/>
            </a:prstGeom>
            <a:solidFill>
              <a:srgbClr val="FFFF99"/>
            </a:solidFill>
            <a:ln w="190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2000" b="1" dirty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秘书</a:t>
              </a:r>
            </a:p>
          </p:txBody>
        </p:sp>
        <p:sp>
          <p:nvSpPr>
            <p:cNvPr id="50" name="圆角矩形 49"/>
            <p:cNvSpPr/>
            <p:nvPr/>
          </p:nvSpPr>
          <p:spPr bwMode="auto">
            <a:xfrm>
              <a:off x="1600200" y="4495800"/>
              <a:ext cx="1371600" cy="914400"/>
            </a:xfrm>
            <a:prstGeom prst="roundRect">
              <a:avLst/>
            </a:prstGeom>
            <a:solidFill>
              <a:srgbClr val="FFFF99"/>
            </a:solidFill>
            <a:ln w="190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2000" b="1" dirty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委</a:t>
              </a:r>
              <a:r>
                <a:rPr lang="zh-CN" altLang="en-US" sz="2000" b="1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员会</a:t>
              </a:r>
              <a:endParaRPr lang="zh-CN" altLang="en-US" sz="200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51" name="圆角矩形 50"/>
            <p:cNvSpPr/>
            <p:nvPr/>
          </p:nvSpPr>
          <p:spPr bwMode="auto">
            <a:xfrm>
              <a:off x="1600200" y="5715000"/>
              <a:ext cx="1371600" cy="533400"/>
            </a:xfrm>
            <a:prstGeom prst="roundRect">
              <a:avLst/>
            </a:prstGeom>
            <a:solidFill>
              <a:srgbClr val="FFFF99"/>
            </a:solidFill>
            <a:ln w="190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2000" b="1" dirty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秘书</a:t>
              </a:r>
            </a:p>
          </p:txBody>
        </p:sp>
        <p:sp>
          <p:nvSpPr>
            <p:cNvPr id="52" name="圆角矩形 51"/>
            <p:cNvSpPr/>
            <p:nvPr/>
          </p:nvSpPr>
          <p:spPr bwMode="auto">
            <a:xfrm>
              <a:off x="3581400" y="5715000"/>
              <a:ext cx="2209800" cy="533400"/>
            </a:xfrm>
            <a:prstGeom prst="roundRect">
              <a:avLst/>
            </a:prstGeom>
            <a:solidFill>
              <a:srgbClr val="990000"/>
            </a:solidFill>
            <a:ln w="190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2000" b="1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传达审</a:t>
              </a:r>
              <a:r>
                <a:rPr lang="zh-CN" altLang="en-US" sz="2000" b="1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查结果</a:t>
              </a:r>
            </a:p>
          </p:txBody>
        </p:sp>
        <p:sp>
          <p:nvSpPr>
            <p:cNvPr id="53" name="下箭头 52"/>
            <p:cNvSpPr/>
            <p:nvPr/>
          </p:nvSpPr>
          <p:spPr>
            <a:xfrm>
              <a:off x="4495800" y="2514600"/>
              <a:ext cx="304800" cy="304800"/>
            </a:xfrm>
            <a:prstGeom prst="downArrow">
              <a:avLst/>
            </a:prstGeom>
            <a:solidFill>
              <a:srgbClr val="FFCC99"/>
            </a:solidFill>
            <a:ln w="190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000"/>
            </a:p>
          </p:txBody>
        </p:sp>
        <p:sp>
          <p:nvSpPr>
            <p:cNvPr id="54" name="下箭头 53"/>
            <p:cNvSpPr/>
            <p:nvPr/>
          </p:nvSpPr>
          <p:spPr>
            <a:xfrm>
              <a:off x="4495800" y="3352800"/>
              <a:ext cx="304800" cy="304800"/>
            </a:xfrm>
            <a:prstGeom prst="downArrow">
              <a:avLst/>
            </a:prstGeom>
            <a:solidFill>
              <a:srgbClr val="FFCC99"/>
            </a:solidFill>
            <a:ln w="190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000"/>
            </a:p>
          </p:txBody>
        </p:sp>
        <p:sp>
          <p:nvSpPr>
            <p:cNvPr id="55" name="下箭头 54"/>
            <p:cNvSpPr/>
            <p:nvPr/>
          </p:nvSpPr>
          <p:spPr>
            <a:xfrm>
              <a:off x="4495800" y="4191000"/>
              <a:ext cx="304800" cy="304800"/>
            </a:xfrm>
            <a:prstGeom prst="downArrow">
              <a:avLst/>
            </a:prstGeom>
            <a:solidFill>
              <a:srgbClr val="FFCC99"/>
            </a:solidFill>
            <a:ln w="190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000"/>
            </a:p>
          </p:txBody>
        </p:sp>
        <p:sp>
          <p:nvSpPr>
            <p:cNvPr id="56" name="下箭头 55"/>
            <p:cNvSpPr/>
            <p:nvPr/>
          </p:nvSpPr>
          <p:spPr>
            <a:xfrm>
              <a:off x="4495800" y="5410200"/>
              <a:ext cx="304800" cy="304800"/>
            </a:xfrm>
            <a:prstGeom prst="downArrow">
              <a:avLst/>
            </a:prstGeom>
            <a:solidFill>
              <a:srgbClr val="FFCC99"/>
            </a:solidFill>
            <a:ln w="190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000"/>
            </a:p>
          </p:txBody>
        </p:sp>
        <p:cxnSp>
          <p:nvCxnSpPr>
            <p:cNvPr id="58" name="直接连接符 57"/>
            <p:cNvCxnSpPr>
              <a:stCxn id="6" idx="3"/>
              <a:endCxn id="13" idx="1"/>
            </p:cNvCxnSpPr>
            <p:nvPr/>
          </p:nvCxnSpPr>
          <p:spPr>
            <a:xfrm>
              <a:off x="2971800" y="2247900"/>
              <a:ext cx="6096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接连接符 58"/>
            <p:cNvCxnSpPr>
              <a:stCxn id="48" idx="3"/>
              <a:endCxn id="45" idx="1"/>
            </p:cNvCxnSpPr>
            <p:nvPr/>
          </p:nvCxnSpPr>
          <p:spPr>
            <a:xfrm>
              <a:off x="2971800" y="3086100"/>
              <a:ext cx="6096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接连接符 61"/>
            <p:cNvCxnSpPr>
              <a:stCxn id="49" idx="3"/>
              <a:endCxn id="46" idx="1"/>
            </p:cNvCxnSpPr>
            <p:nvPr/>
          </p:nvCxnSpPr>
          <p:spPr>
            <a:xfrm>
              <a:off x="2971800" y="3924300"/>
              <a:ext cx="6096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接连接符 62"/>
            <p:cNvCxnSpPr>
              <a:stCxn id="50" idx="3"/>
              <a:endCxn id="47" idx="1"/>
            </p:cNvCxnSpPr>
            <p:nvPr/>
          </p:nvCxnSpPr>
          <p:spPr>
            <a:xfrm>
              <a:off x="2971800" y="4953000"/>
              <a:ext cx="6096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接连接符 63"/>
            <p:cNvCxnSpPr>
              <a:stCxn id="51" idx="3"/>
              <a:endCxn id="52" idx="1"/>
            </p:cNvCxnSpPr>
            <p:nvPr/>
          </p:nvCxnSpPr>
          <p:spPr>
            <a:xfrm>
              <a:off x="2971800" y="5981700"/>
              <a:ext cx="6096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AutoShape 59"/>
          <p:cNvSpPr>
            <a:spLocks noChangeArrowheads="1"/>
          </p:cNvSpPr>
          <p:nvPr/>
        </p:nvSpPr>
        <p:spPr bwMode="auto">
          <a:xfrm>
            <a:off x="609522" y="1200413"/>
            <a:ext cx="7259222" cy="493827"/>
          </a:xfrm>
          <a:prstGeom prst="roundRect">
            <a:avLst>
              <a:gd name="adj" fmla="val 11028"/>
            </a:avLst>
          </a:prstGeom>
          <a:gradFill rotWithShape="1">
            <a:gsLst>
              <a:gs pos="0">
                <a:srgbClr val="FFFFFF">
                  <a:gamma/>
                  <a:tint val="0"/>
                  <a:invGamma/>
                  <a:alpha val="80000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1"/>
          </a:gradFill>
          <a:ln w="12700" algn="ctr">
            <a:noFill/>
            <a:round/>
            <a:headEnd/>
            <a:tailEnd/>
          </a:ln>
          <a:effectLst/>
        </p:spPr>
        <p:txBody>
          <a:bodyPr wrap="none" lIns="117226" tIns="58613" rIns="117226" bIns="58613" anchor="ctr"/>
          <a:lstStyle>
            <a:lvl1pPr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9pPr>
          </a:lstStyle>
          <a:p>
            <a:pPr eaLnBrk="1" latinLnBrk="1" hangingPunct="1">
              <a:defRPr/>
            </a:pPr>
            <a:r>
              <a:rPr lang="zh-CN" altLang="en-US" sz="3200" b="1" dirty="0" smtClean="0">
                <a:ln w="6350" cmpd="sng">
                  <a:noFill/>
                  <a:prstDash val="solid"/>
                  <a:miter lim="800000"/>
                </a:ln>
                <a:solidFill>
                  <a:srgbClr val="8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</a:rPr>
              <a:t>伦理审查的流程</a:t>
            </a:r>
            <a:endParaRPr lang="ko-KR" altLang="en-US" sz="3200" b="1" dirty="0" smtClean="0">
              <a:ln w="6350" cmpd="sng">
                <a:noFill/>
                <a:prstDash val="solid"/>
                <a:miter lim="800000"/>
              </a:ln>
              <a:solidFill>
                <a:srgbClr val="8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23" name="AutoShape 4"/>
          <p:cNvSpPr>
            <a:spLocks noChangeArrowheads="1"/>
          </p:cNvSpPr>
          <p:nvPr/>
        </p:nvSpPr>
        <p:spPr bwMode="auto">
          <a:xfrm>
            <a:off x="8126942" y="3210688"/>
            <a:ext cx="3149190" cy="1448135"/>
          </a:xfrm>
          <a:prstGeom prst="cloudCallout">
            <a:avLst>
              <a:gd name="adj1" fmla="val -64800"/>
              <a:gd name="adj2" fmla="val 56192"/>
            </a:avLst>
          </a:prstGeom>
          <a:solidFill>
            <a:srgbClr val="FFC19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69228" tIns="58613" rIns="69228" bIns="58613" anchor="ctr" anchorCtr="1"/>
          <a:lstStyle/>
          <a:p>
            <a:pPr>
              <a:lnSpc>
                <a:spcPct val="150000"/>
              </a:lnSpc>
            </a:pPr>
            <a:r>
              <a:rPr lang="en-US" altLang="zh-CN" sz="2000" b="1" dirty="0" smtClean="0">
                <a:latin typeface="Arial" pitchFamily="34" charset="0"/>
                <a:cs typeface="Arial" pitchFamily="34" charset="0"/>
              </a:rPr>
              <a:t>SOPs</a:t>
            </a:r>
            <a:endParaRPr lang="en-US" altLang="zh-CN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dirty="0" smtClean="0">
                <a:latin typeface="+mn-ea"/>
              </a:rPr>
              <a:t>研究风险的大小</a:t>
            </a:r>
            <a:endParaRPr lang="en-US" altLang="zh-CN" sz="2000" b="1" dirty="0">
              <a:latin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theme/theme1.xml><?xml version="1.0" encoding="utf-8"?>
<a:theme xmlns:a="http://schemas.openxmlformats.org/drawingml/2006/main" name="市一-宽">
  <a:themeElements>
    <a:clrScheme name="自定义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都市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kumimoji="1" sz="2800" dirty="0" smtClean="0">
            <a:latin typeface="+mn-ea"/>
            <a:ea typeface="+mn-e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主题1">
  <a:themeElements>
    <a:clrScheme name="自定义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都市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主题2">
  <a:themeElements>
    <a:clrScheme name="行云流水">
      <a:dk1>
        <a:sysClr val="windowText" lastClr="000000"/>
      </a:dk1>
      <a:lt1>
        <a:sysClr val="window" lastClr="FFFFFF"/>
      </a:lt1>
      <a:dk2>
        <a:srgbClr val="411401"/>
      </a:dk2>
      <a:lt2>
        <a:srgbClr val="FFE6E6"/>
      </a:lt2>
      <a:accent1>
        <a:srgbClr val="A24A48"/>
      </a:accent1>
      <a:accent2>
        <a:srgbClr val="B2935C"/>
      </a:accent2>
      <a:accent3>
        <a:srgbClr val="6A9A9A"/>
      </a:accent3>
      <a:accent4>
        <a:srgbClr val="B2B787"/>
      </a:accent4>
      <a:accent5>
        <a:srgbClr val="91644B"/>
      </a:accent5>
      <a:accent6>
        <a:srgbClr val="654A76"/>
      </a:accent6>
      <a:hlink>
        <a:srgbClr val="00A800"/>
      </a:hlink>
      <a:folHlink>
        <a:srgbClr val="FF00FF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都市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市一宽</Template>
  <TotalTime>2208</TotalTime>
  <Words>929</Words>
  <Application>Microsoft Office PowerPoint</Application>
  <PresentationFormat>自定义</PresentationFormat>
  <Paragraphs>248</Paragraphs>
  <Slides>22</Slides>
  <Notes>15</Notes>
  <HiddenSlides>0</HiddenSlides>
  <MMClips>0</MMClips>
  <ScaleCrop>false</ScaleCrop>
  <HeadingPairs>
    <vt:vector size="4" baseType="variant">
      <vt:variant>
        <vt:lpstr>主题</vt:lpstr>
      </vt:variant>
      <vt:variant>
        <vt:i4>3</vt:i4>
      </vt:variant>
      <vt:variant>
        <vt:lpstr>幻灯片标题</vt:lpstr>
      </vt:variant>
      <vt:variant>
        <vt:i4>22</vt:i4>
      </vt:variant>
    </vt:vector>
  </HeadingPairs>
  <TitlesOfParts>
    <vt:vector size="25" baseType="lpstr">
      <vt:lpstr>市一-宽</vt:lpstr>
      <vt:lpstr>1_主题1</vt:lpstr>
      <vt:lpstr>主题2</vt:lpstr>
      <vt:lpstr>医疗器械临床试验伦理审查 的特殊性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Thanks a Lot ！  Any Question 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cp:lastModifiedBy>Windows 用户</cp:lastModifiedBy>
  <cp:revision>251</cp:revision>
  <dcterms:modified xsi:type="dcterms:W3CDTF">2019-04-03T08:27:46Z</dcterms:modified>
</cp:coreProperties>
</file>